
<file path=[Content_Types].xml><?xml version="1.0" encoding="utf-8"?>
<Types xmlns="http://schemas.openxmlformats.org/package/2006/content-types">
  <Default Extension="png" ContentType="image/png"/>
  <Default Extension="wmv" ContentType="video/x-ms-wmv"/>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256" r:id="rId3"/>
    <p:sldId id="257" r:id="rId4"/>
    <p:sldId id="258" r:id="rId5"/>
    <p:sldId id="263" r:id="rId6"/>
    <p:sldId id="264" r:id="rId8"/>
    <p:sldId id="295" r:id="rId9"/>
    <p:sldId id="320" r:id="rId10"/>
    <p:sldId id="321" r:id="rId11"/>
    <p:sldId id="260" r:id="rId12"/>
    <p:sldId id="271" r:id="rId13"/>
    <p:sldId id="268" r:id="rId14"/>
    <p:sldId id="269" r:id="rId15"/>
    <p:sldId id="270" r:id="rId16"/>
    <p:sldId id="259" r:id="rId17"/>
    <p:sldId id="275" r:id="rId18"/>
    <p:sldId id="274" r:id="rId19"/>
    <p:sldId id="280" r:id="rId20"/>
    <p:sldId id="281" r:id="rId21"/>
    <p:sldId id="267" r:id="rId22"/>
    <p:sldId id="282" r:id="rId23"/>
    <p:sldId id="279" r:id="rId24"/>
    <p:sldId id="266" r:id="rId25"/>
    <p:sldId id="265" r:id="rId26"/>
    <p:sldId id="283" r:id="rId27"/>
    <p:sldId id="261" r:id="rId28"/>
    <p:sldId id="276" r:id="rId29"/>
    <p:sldId id="277" r:id="rId30"/>
    <p:sldId id="262" r:id="rId31"/>
    <p:sldId id="272" r:id="rId32"/>
    <p:sldId id="278" r:id="rId33"/>
    <p:sldId id="273"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80" autoAdjust="0"/>
    <p:restoredTop sz="86483" autoAdjust="0"/>
  </p:normalViewPr>
  <p:slideViewPr>
    <p:cSldViewPr snapToGrid="0">
      <p:cViewPr varScale="1">
        <p:scale>
          <a:sx n="71" d="100"/>
          <a:sy n="71" d="100"/>
        </p:scale>
        <p:origin x="926"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747A96-8440-4639-8B06-AF2C5EDC0EB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B9B053-8D74-497B-8E70-CB19D57B261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link.zhihu.com/?target=http%3A//www.reddit.com/r/MachineLearning/comments/9nfqxz/r_bert_pretraining_of_deep_bidirectional/" TargetMode="External"/><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B9B053-8D74-497B-8E70-CB19D57B2619}"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知识图谱最早是</a:t>
            </a:r>
            <a:r>
              <a:rPr lang="en-US" altLang="zh-CN" dirty="0"/>
              <a:t>Google</a:t>
            </a:r>
            <a:r>
              <a:rPr lang="zh-CN" altLang="en-US" dirty="0"/>
              <a:t>提出的</a:t>
            </a:r>
            <a:endParaRPr lang="en-US" altLang="zh-CN" dirty="0"/>
          </a:p>
          <a:p>
            <a:r>
              <a:rPr lang="zh-CN" altLang="en-US" dirty="0"/>
              <a:t>目前的应用方向非常多</a:t>
            </a:r>
            <a:endParaRPr lang="zh-CN" altLang="en-US" dirty="0"/>
          </a:p>
        </p:txBody>
      </p:sp>
      <p:sp>
        <p:nvSpPr>
          <p:cNvPr id="4" name="灯片编号占位符 3"/>
          <p:cNvSpPr>
            <a:spLocks noGrp="1"/>
          </p:cNvSpPr>
          <p:nvPr>
            <p:ph type="sldNum" sz="quarter" idx="5"/>
          </p:nvPr>
        </p:nvSpPr>
        <p:spPr/>
        <p:txBody>
          <a:bodyPr/>
          <a:lstStyle/>
          <a:p>
            <a:fld id="{5AB9B053-8D74-497B-8E70-CB19D57B2619}"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相比于传统的基于规则的实体抽取</a:t>
            </a:r>
            <a:endParaRPr lang="en-US" altLang="zh-CN" dirty="0"/>
          </a:p>
          <a:p>
            <a:r>
              <a:rPr lang="en-US" altLang="zh-CN" dirty="0"/>
              <a:t>CNN</a:t>
            </a:r>
            <a:r>
              <a:rPr lang="zh-CN" altLang="en-US" dirty="0"/>
              <a:t>、</a:t>
            </a:r>
            <a:r>
              <a:rPr lang="en-US" altLang="zh-CN" dirty="0"/>
              <a:t>RNN</a:t>
            </a:r>
            <a:r>
              <a:rPr lang="zh-CN" altLang="en-US" dirty="0"/>
              <a:t>、单向</a:t>
            </a:r>
            <a:r>
              <a:rPr lang="en-US" altLang="zh-CN" dirty="0"/>
              <a:t>LSTM</a:t>
            </a:r>
            <a:r>
              <a:rPr lang="zh-CN" altLang="en-US" dirty="0"/>
              <a:t>模型</a:t>
            </a:r>
            <a:endParaRPr lang="en-US" altLang="zh-CN" dirty="0"/>
          </a:p>
          <a:p>
            <a:r>
              <a:rPr lang="en-US" altLang="zh-CN" dirty="0"/>
              <a:t>Bert + </a:t>
            </a:r>
            <a:r>
              <a:rPr lang="en-US" altLang="zh-CN" dirty="0" err="1"/>
              <a:t>BiLSTM</a:t>
            </a:r>
            <a:r>
              <a:rPr lang="en-US" altLang="zh-CN" dirty="0"/>
              <a:t> + CRF</a:t>
            </a:r>
            <a:r>
              <a:rPr lang="zh-CN" altLang="en-US" dirty="0"/>
              <a:t>的表现最好</a:t>
            </a:r>
            <a:endParaRPr lang="zh-CN" altLang="en-US" dirty="0"/>
          </a:p>
        </p:txBody>
      </p:sp>
      <p:sp>
        <p:nvSpPr>
          <p:cNvPr id="4" name="灯片编号占位符 3"/>
          <p:cNvSpPr>
            <a:spLocks noGrp="1"/>
          </p:cNvSpPr>
          <p:nvPr>
            <p:ph type="sldNum" sz="quarter" idx="5"/>
          </p:nvPr>
        </p:nvSpPr>
        <p:spPr/>
        <p:txBody>
          <a:bodyPr/>
          <a:lstStyle/>
          <a:p>
            <a:fld id="{5AB9B053-8D74-497B-8E70-CB19D57B2619}"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连接到图数据库；</a:t>
            </a:r>
            <a:endParaRPr lang="en-US" altLang="zh-CN" dirty="0"/>
          </a:p>
          <a:p>
            <a:pPr marL="228600" indent="-228600">
              <a:buAutoNum type="arabicPeriod"/>
            </a:pPr>
            <a:r>
              <a:rPr lang="zh-CN" altLang="en-US" dirty="0"/>
              <a:t>读入爬取的</a:t>
            </a:r>
            <a:r>
              <a:rPr lang="en-US" altLang="zh-CN" dirty="0"/>
              <a:t>json</a:t>
            </a:r>
            <a:r>
              <a:rPr lang="zh-CN" altLang="en-US" dirty="0"/>
              <a:t>格式的数据，并对</a:t>
            </a:r>
            <a:r>
              <a:rPr lang="en-US" altLang="zh-CN" dirty="0"/>
              <a:t>json</a:t>
            </a:r>
            <a:r>
              <a:rPr lang="zh-CN" altLang="en-US" dirty="0"/>
              <a:t>格式的数据进行解析</a:t>
            </a:r>
            <a:endParaRPr lang="en-US" altLang="zh-CN" dirty="0"/>
          </a:p>
          <a:p>
            <a:pPr marL="228600" indent="-228600">
              <a:buAutoNum type="arabicPeriod"/>
            </a:pPr>
            <a:r>
              <a:rPr lang="zh-CN" altLang="en-US" dirty="0"/>
              <a:t>创建</a:t>
            </a:r>
            <a:r>
              <a:rPr lang="zh-CN" altLang="en-US" dirty="0">
                <a:solidFill>
                  <a:srgbClr val="6A8759"/>
                </a:solidFill>
                <a:effectLst/>
              </a:rPr>
              <a:t>知识图谱实体节点、创建实体关系边</a:t>
            </a:r>
            <a:endParaRPr lang="en-US" altLang="zh-CN" dirty="0"/>
          </a:p>
          <a:p>
            <a:pPr marL="228600" indent="-228600">
              <a:buAutoNum type="arabicPeriod"/>
            </a:pPr>
            <a:endParaRPr lang="zh-CN" altLang="en-US" dirty="0"/>
          </a:p>
        </p:txBody>
      </p:sp>
      <p:sp>
        <p:nvSpPr>
          <p:cNvPr id="4" name="灯片编号占位符 3"/>
          <p:cNvSpPr>
            <a:spLocks noGrp="1"/>
          </p:cNvSpPr>
          <p:nvPr>
            <p:ph type="sldNum" sz="quarter" idx="5"/>
          </p:nvPr>
        </p:nvSpPr>
        <p:spPr/>
        <p:txBody>
          <a:bodyPr/>
          <a:lstStyle/>
          <a:p>
            <a:fld id="{5AB9B053-8D74-497B-8E70-CB19D57B2619}"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121212"/>
                </a:solidFill>
                <a:effectLst/>
                <a:latin typeface="-apple-system"/>
              </a:rPr>
              <a:t>BERT</a:t>
            </a:r>
            <a:r>
              <a:rPr lang="zh-CN" altLang="en-US" b="0" i="0" dirty="0">
                <a:solidFill>
                  <a:srgbClr val="121212"/>
                </a:solidFill>
                <a:effectLst/>
                <a:latin typeface="-apple-system"/>
              </a:rPr>
              <a:t>的全称是</a:t>
            </a:r>
            <a:r>
              <a:rPr lang="en-US" altLang="zh-CN" b="0" i="0" dirty="0">
                <a:solidFill>
                  <a:srgbClr val="121212"/>
                </a:solidFill>
                <a:effectLst/>
                <a:latin typeface="-apple-system"/>
              </a:rPr>
              <a:t>Bidirectional Encoder Representation from Transformers</a:t>
            </a:r>
            <a:r>
              <a:rPr lang="zh-CN" altLang="en-US" b="0" i="0" dirty="0">
                <a:solidFill>
                  <a:srgbClr val="121212"/>
                </a:solidFill>
                <a:effectLst/>
                <a:latin typeface="-apple-system"/>
              </a:rPr>
              <a:t>，即双向</a:t>
            </a:r>
            <a:r>
              <a:rPr lang="en-US" altLang="zh-CN" b="0" i="0" dirty="0">
                <a:solidFill>
                  <a:srgbClr val="121212"/>
                </a:solidFill>
                <a:effectLst/>
                <a:latin typeface="-apple-system"/>
              </a:rPr>
              <a:t>Transformer</a:t>
            </a:r>
            <a:r>
              <a:rPr lang="zh-CN" altLang="en-US" b="0" i="0" dirty="0">
                <a:solidFill>
                  <a:srgbClr val="121212"/>
                </a:solidFill>
                <a:effectLst/>
                <a:latin typeface="-apple-system"/>
              </a:rPr>
              <a:t>的</a:t>
            </a:r>
            <a:r>
              <a:rPr lang="en-US" altLang="zh-CN" b="0" i="0" dirty="0">
                <a:solidFill>
                  <a:srgbClr val="121212"/>
                </a:solidFill>
                <a:effectLst/>
                <a:latin typeface="-apple-system"/>
              </a:rPr>
              <a:t>Encoder</a:t>
            </a:r>
            <a:r>
              <a:rPr lang="zh-CN" altLang="en-US" b="0" i="0" dirty="0">
                <a:solidFill>
                  <a:srgbClr val="121212"/>
                </a:solidFill>
                <a:effectLst/>
                <a:latin typeface="-apple-system"/>
              </a:rPr>
              <a:t>，因为</a:t>
            </a:r>
            <a:r>
              <a:rPr lang="en-US" altLang="zh-CN" b="0" i="0" dirty="0">
                <a:solidFill>
                  <a:srgbClr val="121212"/>
                </a:solidFill>
                <a:effectLst/>
                <a:latin typeface="-apple-system"/>
              </a:rPr>
              <a:t>decoder</a:t>
            </a:r>
            <a:r>
              <a:rPr lang="zh-CN" altLang="en-US" b="0" i="0" dirty="0">
                <a:solidFill>
                  <a:srgbClr val="121212"/>
                </a:solidFill>
                <a:effectLst/>
                <a:latin typeface="-apple-system"/>
              </a:rPr>
              <a:t>是不能获要预测的信息的。模型的主要创新点都在</a:t>
            </a:r>
            <a:r>
              <a:rPr lang="en-US" altLang="zh-CN" b="0" i="0" dirty="0">
                <a:solidFill>
                  <a:srgbClr val="121212"/>
                </a:solidFill>
                <a:effectLst/>
                <a:latin typeface="-apple-system"/>
              </a:rPr>
              <a:t>pre-train</a:t>
            </a:r>
            <a:r>
              <a:rPr lang="zh-CN" altLang="en-US" b="0" i="0" dirty="0">
                <a:solidFill>
                  <a:srgbClr val="121212"/>
                </a:solidFill>
                <a:effectLst/>
                <a:latin typeface="-apple-system"/>
              </a:rPr>
              <a:t>方法上，即用了</a:t>
            </a:r>
            <a:r>
              <a:rPr lang="en-US" altLang="zh-CN" b="0" i="0" dirty="0">
                <a:solidFill>
                  <a:srgbClr val="121212"/>
                </a:solidFill>
                <a:effectLst/>
                <a:latin typeface="-apple-system"/>
              </a:rPr>
              <a:t>Masked LM</a:t>
            </a:r>
            <a:r>
              <a:rPr lang="zh-CN" altLang="en-US" b="0" i="0" dirty="0">
                <a:solidFill>
                  <a:srgbClr val="121212"/>
                </a:solidFill>
                <a:effectLst/>
                <a:latin typeface="-apple-system"/>
              </a:rPr>
              <a:t>和</a:t>
            </a:r>
            <a:r>
              <a:rPr lang="en-US" altLang="zh-CN" b="0" i="0" dirty="0">
                <a:solidFill>
                  <a:srgbClr val="121212"/>
                </a:solidFill>
                <a:effectLst/>
                <a:latin typeface="-apple-system"/>
              </a:rPr>
              <a:t>Next Sentence Prediction</a:t>
            </a:r>
            <a:r>
              <a:rPr lang="zh-CN" altLang="en-US" b="0" i="0" dirty="0">
                <a:solidFill>
                  <a:srgbClr val="121212"/>
                </a:solidFill>
                <a:effectLst/>
                <a:latin typeface="-apple-system"/>
              </a:rPr>
              <a:t>两种方法分别捕捉词语和句子级别的</a:t>
            </a:r>
            <a:r>
              <a:rPr lang="en-US" altLang="zh-CN" b="0" i="0" dirty="0">
                <a:solidFill>
                  <a:srgbClr val="121212"/>
                </a:solidFill>
                <a:effectLst/>
                <a:latin typeface="-apple-system"/>
              </a:rPr>
              <a:t>representation</a:t>
            </a:r>
            <a:r>
              <a:rPr lang="zh-CN" altLang="en-US" b="0" i="0" dirty="0">
                <a:solidFill>
                  <a:srgbClr val="121212"/>
                </a:solidFill>
                <a:effectLst/>
                <a:latin typeface="-apple-system"/>
              </a:rPr>
              <a:t>。</a:t>
            </a:r>
            <a:endParaRPr lang="zh-CN" altLang="en-US" dirty="0"/>
          </a:p>
        </p:txBody>
      </p:sp>
      <p:sp>
        <p:nvSpPr>
          <p:cNvPr id="4" name="灯片编号占位符 3"/>
          <p:cNvSpPr>
            <a:spLocks noGrp="1"/>
          </p:cNvSpPr>
          <p:nvPr>
            <p:ph type="sldNum" sz="quarter" idx="5"/>
          </p:nvPr>
        </p:nvSpPr>
        <p:spPr/>
        <p:txBody>
          <a:bodyPr/>
          <a:lstStyle/>
          <a:p>
            <a:fld id="{5AB9B053-8D74-497B-8E70-CB19D57B2619}"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121212"/>
                </a:solidFill>
                <a:effectLst/>
                <a:latin typeface="-apple-system"/>
              </a:rPr>
              <a:t>BERT</a:t>
            </a:r>
            <a:r>
              <a:rPr lang="zh-CN" altLang="en-US" b="0" i="0" dirty="0">
                <a:solidFill>
                  <a:srgbClr val="121212"/>
                </a:solidFill>
                <a:effectLst/>
                <a:latin typeface="-apple-system"/>
              </a:rPr>
              <a:t>的全称是</a:t>
            </a:r>
            <a:r>
              <a:rPr lang="en-US" altLang="zh-CN" b="0" i="0" dirty="0">
                <a:solidFill>
                  <a:srgbClr val="121212"/>
                </a:solidFill>
                <a:effectLst/>
                <a:latin typeface="-apple-system"/>
              </a:rPr>
              <a:t>Bidirectional Encoder Representation from Transformers</a:t>
            </a:r>
            <a:r>
              <a:rPr lang="zh-CN" altLang="en-US" b="0" i="0" dirty="0">
                <a:solidFill>
                  <a:srgbClr val="121212"/>
                </a:solidFill>
                <a:effectLst/>
                <a:latin typeface="-apple-system"/>
              </a:rPr>
              <a:t>，即双向</a:t>
            </a:r>
            <a:r>
              <a:rPr lang="en-US" altLang="zh-CN" b="0" i="0" dirty="0">
                <a:solidFill>
                  <a:srgbClr val="121212"/>
                </a:solidFill>
                <a:effectLst/>
                <a:latin typeface="-apple-system"/>
              </a:rPr>
              <a:t>Transformer</a:t>
            </a:r>
            <a:r>
              <a:rPr lang="zh-CN" altLang="en-US" b="0" i="0" dirty="0">
                <a:solidFill>
                  <a:srgbClr val="121212"/>
                </a:solidFill>
                <a:effectLst/>
                <a:latin typeface="-apple-system"/>
              </a:rPr>
              <a:t>的</a:t>
            </a:r>
            <a:r>
              <a:rPr lang="en-US" altLang="zh-CN" b="0" i="0" dirty="0">
                <a:solidFill>
                  <a:srgbClr val="121212"/>
                </a:solidFill>
                <a:effectLst/>
                <a:latin typeface="-apple-system"/>
              </a:rPr>
              <a:t>Encoder</a:t>
            </a:r>
            <a:r>
              <a:rPr lang="zh-CN" altLang="en-US" b="0" i="0" dirty="0">
                <a:solidFill>
                  <a:srgbClr val="121212"/>
                </a:solidFill>
                <a:effectLst/>
                <a:latin typeface="-apple-system"/>
              </a:rPr>
              <a:t>，因为</a:t>
            </a:r>
            <a:r>
              <a:rPr lang="en-US" altLang="zh-CN" b="0" i="0" dirty="0">
                <a:solidFill>
                  <a:srgbClr val="121212"/>
                </a:solidFill>
                <a:effectLst/>
                <a:latin typeface="-apple-system"/>
              </a:rPr>
              <a:t>decoder</a:t>
            </a:r>
            <a:r>
              <a:rPr lang="zh-CN" altLang="en-US" b="0" i="0" dirty="0">
                <a:solidFill>
                  <a:srgbClr val="121212"/>
                </a:solidFill>
                <a:effectLst/>
                <a:latin typeface="-apple-system"/>
              </a:rPr>
              <a:t>是不能获要预测的信息的。模型的主要创新点都在</a:t>
            </a:r>
            <a:r>
              <a:rPr lang="en-US" altLang="zh-CN" b="0" i="0" dirty="0">
                <a:solidFill>
                  <a:srgbClr val="121212"/>
                </a:solidFill>
                <a:effectLst/>
                <a:latin typeface="-apple-system"/>
              </a:rPr>
              <a:t>pre-train</a:t>
            </a:r>
            <a:r>
              <a:rPr lang="zh-CN" altLang="en-US" b="0" i="0" dirty="0">
                <a:solidFill>
                  <a:srgbClr val="121212"/>
                </a:solidFill>
                <a:effectLst/>
                <a:latin typeface="-apple-system"/>
              </a:rPr>
              <a:t>方法上，即用了</a:t>
            </a:r>
            <a:r>
              <a:rPr lang="en-US" altLang="zh-CN" b="0" i="0" dirty="0">
                <a:solidFill>
                  <a:srgbClr val="121212"/>
                </a:solidFill>
                <a:effectLst/>
                <a:latin typeface="-apple-system"/>
              </a:rPr>
              <a:t>Masked LM</a:t>
            </a:r>
            <a:r>
              <a:rPr lang="zh-CN" altLang="en-US" b="0" i="0" dirty="0">
                <a:solidFill>
                  <a:srgbClr val="121212"/>
                </a:solidFill>
                <a:effectLst/>
                <a:latin typeface="-apple-system"/>
              </a:rPr>
              <a:t>和</a:t>
            </a:r>
            <a:r>
              <a:rPr lang="en-US" altLang="zh-CN" b="0" i="0" dirty="0">
                <a:solidFill>
                  <a:srgbClr val="121212"/>
                </a:solidFill>
                <a:effectLst/>
                <a:latin typeface="-apple-system"/>
              </a:rPr>
              <a:t>Next Sentence Prediction</a:t>
            </a:r>
            <a:r>
              <a:rPr lang="zh-CN" altLang="en-US" b="0" i="0" dirty="0">
                <a:solidFill>
                  <a:srgbClr val="121212"/>
                </a:solidFill>
                <a:effectLst/>
                <a:latin typeface="-apple-system"/>
              </a:rPr>
              <a:t>两种方法分别捕捉词语和句子级别的</a:t>
            </a:r>
            <a:r>
              <a:rPr lang="en-US" altLang="zh-CN" b="0" i="0" dirty="0">
                <a:solidFill>
                  <a:srgbClr val="121212"/>
                </a:solidFill>
                <a:effectLst/>
                <a:latin typeface="-apple-system"/>
              </a:rPr>
              <a:t>representation</a:t>
            </a:r>
            <a:r>
              <a:rPr lang="zh-CN" altLang="en-US" b="0" i="0" dirty="0">
                <a:solidFill>
                  <a:srgbClr val="121212"/>
                </a:solidFill>
                <a:effectLst/>
                <a:latin typeface="-apple-system"/>
              </a:rPr>
              <a:t>。</a:t>
            </a:r>
            <a:endParaRPr lang="en-US" altLang="zh-CN" b="0" i="0" dirty="0">
              <a:solidFill>
                <a:srgbClr val="121212"/>
              </a:solidFill>
              <a:effectLst/>
              <a:latin typeface="-apple-system"/>
            </a:endParaRPr>
          </a:p>
          <a:p>
            <a:pPr algn="l"/>
            <a:r>
              <a:rPr lang="zh-CN" altLang="en-US" b="0" i="0" dirty="0">
                <a:solidFill>
                  <a:srgbClr val="121212"/>
                </a:solidFill>
                <a:effectLst/>
                <a:latin typeface="-apple-system"/>
              </a:rPr>
              <a:t>第一步预训练的目标就是做语言模型，从上文模型结构中看到了这个模型的不同，即</a:t>
            </a:r>
            <a:r>
              <a:rPr lang="en-US" altLang="zh-CN" b="0" i="0" dirty="0">
                <a:solidFill>
                  <a:srgbClr val="121212"/>
                </a:solidFill>
                <a:effectLst/>
                <a:latin typeface="-apple-system"/>
              </a:rPr>
              <a:t>bidirectional</a:t>
            </a:r>
            <a:r>
              <a:rPr lang="zh-CN" altLang="en-US" b="0" i="0" dirty="0">
                <a:solidFill>
                  <a:srgbClr val="121212"/>
                </a:solidFill>
                <a:effectLst/>
                <a:latin typeface="-apple-system"/>
              </a:rPr>
              <a:t>。</a:t>
            </a:r>
            <a:r>
              <a:rPr lang="zh-CN" altLang="en-US" b="1" i="0" dirty="0">
                <a:solidFill>
                  <a:srgbClr val="121212"/>
                </a:solidFill>
                <a:effectLst/>
                <a:latin typeface="-apple-system"/>
              </a:rPr>
              <a:t>关于为什么要如此的</a:t>
            </a:r>
            <a:r>
              <a:rPr lang="en-US" altLang="zh-CN" b="1" i="0" dirty="0">
                <a:solidFill>
                  <a:srgbClr val="121212"/>
                </a:solidFill>
                <a:effectLst/>
                <a:latin typeface="-apple-system"/>
              </a:rPr>
              <a:t>bidirectional</a:t>
            </a:r>
            <a:r>
              <a:rPr lang="zh-CN" altLang="en-US" b="0" i="0" dirty="0">
                <a:solidFill>
                  <a:srgbClr val="121212"/>
                </a:solidFill>
                <a:effectLst/>
                <a:latin typeface="-apple-system"/>
              </a:rPr>
              <a:t>，作者在</a:t>
            </a:r>
            <a:r>
              <a:rPr lang="en-US" altLang="zh-CN" b="0" i="0" u="none" strike="noStrike" dirty="0">
                <a:solidFill>
                  <a:srgbClr val="121212"/>
                </a:solidFill>
                <a:effectLst/>
                <a:latin typeface="-apple-system"/>
                <a:hlinkClick r:id="rId3"/>
              </a:rPr>
              <a:t>reddit</a:t>
            </a:r>
            <a:r>
              <a:rPr lang="zh-CN" altLang="en-US" b="0" i="0" dirty="0">
                <a:solidFill>
                  <a:srgbClr val="121212"/>
                </a:solidFill>
                <a:effectLst/>
                <a:latin typeface="-apple-system"/>
              </a:rPr>
              <a:t>上做了解释，意思就是如果使用预训练模型处理其他任务，那人们想要的肯定不止某个词左边的信息，而是左右两边的信息。而考虑到这点的模型</a:t>
            </a:r>
            <a:r>
              <a:rPr lang="en-US" altLang="zh-CN" b="0" i="0" dirty="0" err="1">
                <a:solidFill>
                  <a:srgbClr val="121212"/>
                </a:solidFill>
                <a:effectLst/>
                <a:latin typeface="-apple-system"/>
              </a:rPr>
              <a:t>ELMo</a:t>
            </a:r>
            <a:r>
              <a:rPr lang="zh-CN" altLang="en-US" b="0" i="0" dirty="0">
                <a:solidFill>
                  <a:srgbClr val="121212"/>
                </a:solidFill>
                <a:effectLst/>
                <a:latin typeface="-apple-system"/>
              </a:rPr>
              <a:t>只是将</a:t>
            </a:r>
            <a:r>
              <a:rPr lang="en-US" altLang="zh-CN" b="0" i="0" dirty="0">
                <a:solidFill>
                  <a:srgbClr val="121212"/>
                </a:solidFill>
                <a:effectLst/>
                <a:latin typeface="-apple-system"/>
              </a:rPr>
              <a:t>left-to-right</a:t>
            </a:r>
            <a:r>
              <a:rPr lang="zh-CN" altLang="en-US" b="0" i="0" dirty="0">
                <a:solidFill>
                  <a:srgbClr val="121212"/>
                </a:solidFill>
                <a:effectLst/>
                <a:latin typeface="-apple-system"/>
              </a:rPr>
              <a:t>和</a:t>
            </a:r>
            <a:r>
              <a:rPr lang="en-US" altLang="zh-CN" b="0" i="0" dirty="0">
                <a:solidFill>
                  <a:srgbClr val="121212"/>
                </a:solidFill>
                <a:effectLst/>
                <a:latin typeface="-apple-system"/>
              </a:rPr>
              <a:t>right-to-left</a:t>
            </a:r>
            <a:r>
              <a:rPr lang="zh-CN" altLang="en-US" b="0" i="0" dirty="0">
                <a:solidFill>
                  <a:srgbClr val="121212"/>
                </a:solidFill>
                <a:effectLst/>
                <a:latin typeface="-apple-system"/>
              </a:rPr>
              <a:t>分别训练拼接起来。直觉上来讲我们其实想要一个</a:t>
            </a:r>
            <a:r>
              <a:rPr lang="en-US" altLang="zh-CN" b="0" i="0" dirty="0">
                <a:solidFill>
                  <a:srgbClr val="121212"/>
                </a:solidFill>
                <a:effectLst/>
                <a:latin typeface="-apple-system"/>
              </a:rPr>
              <a:t>deeply bidirectional</a:t>
            </a:r>
            <a:r>
              <a:rPr lang="zh-CN" altLang="en-US" b="0" i="0" dirty="0">
                <a:solidFill>
                  <a:srgbClr val="121212"/>
                </a:solidFill>
                <a:effectLst/>
                <a:latin typeface="-apple-system"/>
              </a:rPr>
              <a:t>的模型，但是普通的</a:t>
            </a:r>
            <a:r>
              <a:rPr lang="en-US" altLang="zh-CN" b="0" i="0" dirty="0">
                <a:solidFill>
                  <a:srgbClr val="121212"/>
                </a:solidFill>
                <a:effectLst/>
                <a:latin typeface="-apple-system"/>
              </a:rPr>
              <a:t>LM</a:t>
            </a:r>
            <a:r>
              <a:rPr lang="zh-CN" altLang="en-US" b="0" i="0" dirty="0">
                <a:solidFill>
                  <a:srgbClr val="121212"/>
                </a:solidFill>
                <a:effectLst/>
                <a:latin typeface="-apple-system"/>
              </a:rPr>
              <a:t>又无法做到，因为在训练时可能会“穿越”（</a:t>
            </a:r>
            <a:r>
              <a:rPr lang="zh-CN" altLang="en-US" b="1" i="0" dirty="0">
                <a:solidFill>
                  <a:srgbClr val="121212"/>
                </a:solidFill>
                <a:effectLst/>
                <a:latin typeface="-apple-system"/>
              </a:rPr>
              <a:t>关于这点我不是很认同，之后会发文章讲一下如何做</a:t>
            </a:r>
            <a:r>
              <a:rPr lang="en-US" altLang="zh-CN" b="1" i="0" dirty="0">
                <a:solidFill>
                  <a:srgbClr val="121212"/>
                </a:solidFill>
                <a:effectLst/>
                <a:latin typeface="-apple-system"/>
              </a:rPr>
              <a:t>bidirectional LM</a:t>
            </a:r>
            <a:r>
              <a:rPr lang="zh-CN" altLang="en-US" b="0" i="0" dirty="0">
                <a:solidFill>
                  <a:srgbClr val="121212"/>
                </a:solidFill>
                <a:effectLst/>
                <a:latin typeface="-apple-system"/>
              </a:rPr>
              <a:t>）。所以作者用了一个加</a:t>
            </a:r>
            <a:r>
              <a:rPr lang="en-US" altLang="zh-CN" b="0" i="0" dirty="0">
                <a:solidFill>
                  <a:srgbClr val="121212"/>
                </a:solidFill>
                <a:effectLst/>
                <a:latin typeface="-apple-system"/>
              </a:rPr>
              <a:t>mask</a:t>
            </a:r>
            <a:r>
              <a:rPr lang="zh-CN" altLang="en-US" b="0" i="0" dirty="0">
                <a:solidFill>
                  <a:srgbClr val="121212"/>
                </a:solidFill>
                <a:effectLst/>
                <a:latin typeface="-apple-system"/>
              </a:rPr>
              <a:t>的</a:t>
            </a:r>
            <a:r>
              <a:rPr lang="en-US" altLang="zh-CN" b="0" i="0" dirty="0">
                <a:solidFill>
                  <a:srgbClr val="121212"/>
                </a:solidFill>
                <a:effectLst/>
                <a:latin typeface="-apple-system"/>
              </a:rPr>
              <a:t>trick</a:t>
            </a:r>
            <a:r>
              <a:rPr lang="zh-CN" altLang="en-US" b="0" i="0" dirty="0">
                <a:solidFill>
                  <a:srgbClr val="121212"/>
                </a:solidFill>
                <a:effectLst/>
                <a:latin typeface="-apple-system"/>
              </a:rPr>
              <a:t>。</a:t>
            </a:r>
            <a:endParaRPr lang="zh-CN" altLang="en-US" b="0" i="0" dirty="0">
              <a:solidFill>
                <a:srgbClr val="121212"/>
              </a:solidFill>
              <a:effectLst/>
              <a:latin typeface="-apple-system"/>
            </a:endParaRPr>
          </a:p>
          <a:p>
            <a:pPr algn="l"/>
            <a:r>
              <a:rPr lang="zh-CN" altLang="en-US" b="0" i="0" dirty="0">
                <a:solidFill>
                  <a:srgbClr val="121212"/>
                </a:solidFill>
                <a:effectLst/>
                <a:latin typeface="-apple-system"/>
              </a:rPr>
              <a:t>在训练过程中作者随机</a:t>
            </a:r>
            <a:r>
              <a:rPr lang="en-US" altLang="zh-CN" b="0" i="0" dirty="0">
                <a:solidFill>
                  <a:srgbClr val="121212"/>
                </a:solidFill>
                <a:effectLst/>
                <a:latin typeface="-apple-system"/>
              </a:rPr>
              <a:t>mask 15%</a:t>
            </a:r>
            <a:r>
              <a:rPr lang="zh-CN" altLang="en-US" b="0" i="0" dirty="0">
                <a:solidFill>
                  <a:srgbClr val="121212"/>
                </a:solidFill>
                <a:effectLst/>
                <a:latin typeface="-apple-system"/>
              </a:rPr>
              <a:t>的</a:t>
            </a:r>
            <a:r>
              <a:rPr lang="en-US" altLang="zh-CN" b="0" i="0" dirty="0">
                <a:solidFill>
                  <a:srgbClr val="121212"/>
                </a:solidFill>
                <a:effectLst/>
                <a:latin typeface="-apple-system"/>
              </a:rPr>
              <a:t>token</a:t>
            </a:r>
            <a:r>
              <a:rPr lang="zh-CN" altLang="en-US" b="0" i="0" dirty="0">
                <a:solidFill>
                  <a:srgbClr val="121212"/>
                </a:solidFill>
                <a:effectLst/>
                <a:latin typeface="-apple-system"/>
              </a:rPr>
              <a:t>，而不是把像</a:t>
            </a:r>
            <a:r>
              <a:rPr lang="en-US" altLang="zh-CN" b="0" i="0" dirty="0" err="1">
                <a:solidFill>
                  <a:srgbClr val="121212"/>
                </a:solidFill>
                <a:effectLst/>
                <a:latin typeface="-apple-system"/>
              </a:rPr>
              <a:t>cbow</a:t>
            </a:r>
            <a:r>
              <a:rPr lang="zh-CN" altLang="en-US" b="0" i="0" dirty="0">
                <a:solidFill>
                  <a:srgbClr val="121212"/>
                </a:solidFill>
                <a:effectLst/>
                <a:latin typeface="-apple-system"/>
              </a:rPr>
              <a:t>一样把每个词都预测一遍。</a:t>
            </a:r>
            <a:r>
              <a:rPr lang="zh-CN" altLang="en-US" b="1" i="0" dirty="0">
                <a:solidFill>
                  <a:srgbClr val="121212"/>
                </a:solidFill>
                <a:effectLst/>
                <a:latin typeface="-apple-system"/>
              </a:rPr>
              <a:t>最终的损失函数只计算被</a:t>
            </a:r>
            <a:r>
              <a:rPr lang="en-US" altLang="zh-CN" b="1" i="0" dirty="0">
                <a:solidFill>
                  <a:srgbClr val="121212"/>
                </a:solidFill>
                <a:effectLst/>
                <a:latin typeface="-apple-system"/>
              </a:rPr>
              <a:t>mask</a:t>
            </a:r>
            <a:r>
              <a:rPr lang="zh-CN" altLang="en-US" b="1" i="0" dirty="0">
                <a:solidFill>
                  <a:srgbClr val="121212"/>
                </a:solidFill>
                <a:effectLst/>
                <a:latin typeface="-apple-system"/>
              </a:rPr>
              <a:t>掉那个</a:t>
            </a:r>
            <a:r>
              <a:rPr lang="en-US" altLang="zh-CN" b="1" i="0" dirty="0">
                <a:solidFill>
                  <a:srgbClr val="121212"/>
                </a:solidFill>
                <a:effectLst/>
                <a:latin typeface="-apple-system"/>
              </a:rPr>
              <a:t>token</a:t>
            </a:r>
            <a:r>
              <a:rPr lang="zh-CN" altLang="en-US" b="1" i="0" dirty="0">
                <a:solidFill>
                  <a:srgbClr val="121212"/>
                </a:solidFill>
                <a:effectLst/>
                <a:latin typeface="-apple-system"/>
              </a:rPr>
              <a:t>。</a:t>
            </a:r>
            <a:endParaRPr lang="zh-CN" altLang="en-US" b="0" i="0" dirty="0">
              <a:solidFill>
                <a:srgbClr val="121212"/>
              </a:solidFill>
              <a:effectLst/>
              <a:latin typeface="-apple-system"/>
            </a:endParaRPr>
          </a:p>
          <a:p>
            <a:pPr algn="l"/>
            <a:r>
              <a:rPr lang="en-US" altLang="zh-CN" b="0" i="0" dirty="0">
                <a:solidFill>
                  <a:srgbClr val="121212"/>
                </a:solidFill>
                <a:effectLst/>
                <a:latin typeface="-apple-system"/>
              </a:rPr>
              <a:t>Mask</a:t>
            </a:r>
            <a:r>
              <a:rPr lang="zh-CN" altLang="en-US" b="0" i="0" dirty="0">
                <a:solidFill>
                  <a:srgbClr val="121212"/>
                </a:solidFill>
                <a:effectLst/>
                <a:latin typeface="-apple-system"/>
              </a:rPr>
              <a:t>如何做也是有技巧的，如果一直用标记</a:t>
            </a:r>
            <a:r>
              <a:rPr lang="en-US" altLang="zh-CN" b="0" i="0" dirty="0">
                <a:solidFill>
                  <a:srgbClr val="121212"/>
                </a:solidFill>
                <a:effectLst/>
                <a:latin typeface="-apple-system"/>
              </a:rPr>
              <a:t>[MASK]</a:t>
            </a:r>
            <a:r>
              <a:rPr lang="zh-CN" altLang="en-US" b="0" i="0" dirty="0">
                <a:solidFill>
                  <a:srgbClr val="121212"/>
                </a:solidFill>
                <a:effectLst/>
                <a:latin typeface="-apple-system"/>
              </a:rPr>
              <a:t>代替（在实际预测时是碰不到这个标记的）会影响模型，所以随机</a:t>
            </a:r>
            <a:r>
              <a:rPr lang="en-US" altLang="zh-CN" b="0" i="0" dirty="0">
                <a:solidFill>
                  <a:srgbClr val="121212"/>
                </a:solidFill>
                <a:effectLst/>
                <a:latin typeface="-apple-system"/>
              </a:rPr>
              <a:t>mask</a:t>
            </a:r>
            <a:r>
              <a:rPr lang="zh-CN" altLang="en-US" b="0" i="0" dirty="0">
                <a:solidFill>
                  <a:srgbClr val="121212"/>
                </a:solidFill>
                <a:effectLst/>
                <a:latin typeface="-apple-system"/>
              </a:rPr>
              <a:t>的时候</a:t>
            </a:r>
            <a:r>
              <a:rPr lang="en-US" altLang="zh-CN" b="0" i="0" dirty="0">
                <a:solidFill>
                  <a:srgbClr val="121212"/>
                </a:solidFill>
                <a:effectLst/>
                <a:latin typeface="-apple-system"/>
              </a:rPr>
              <a:t>10%</a:t>
            </a:r>
            <a:r>
              <a:rPr lang="zh-CN" altLang="en-US" b="0" i="0" dirty="0">
                <a:solidFill>
                  <a:srgbClr val="121212"/>
                </a:solidFill>
                <a:effectLst/>
                <a:latin typeface="-apple-system"/>
              </a:rPr>
              <a:t>的单词会被替代成其他单词，</a:t>
            </a:r>
            <a:r>
              <a:rPr lang="en-US" altLang="zh-CN" b="0" i="0" dirty="0">
                <a:solidFill>
                  <a:srgbClr val="121212"/>
                </a:solidFill>
                <a:effectLst/>
                <a:latin typeface="-apple-system"/>
              </a:rPr>
              <a:t>10%</a:t>
            </a:r>
            <a:r>
              <a:rPr lang="zh-CN" altLang="en-US" b="0" i="0" dirty="0">
                <a:solidFill>
                  <a:srgbClr val="121212"/>
                </a:solidFill>
                <a:effectLst/>
                <a:latin typeface="-apple-system"/>
              </a:rPr>
              <a:t>的单词不替换，剩下</a:t>
            </a:r>
            <a:r>
              <a:rPr lang="en-US" altLang="zh-CN" b="0" i="0" dirty="0">
                <a:solidFill>
                  <a:srgbClr val="121212"/>
                </a:solidFill>
                <a:effectLst/>
                <a:latin typeface="-apple-system"/>
              </a:rPr>
              <a:t>80%</a:t>
            </a:r>
            <a:r>
              <a:rPr lang="zh-CN" altLang="en-US" b="0" i="0" dirty="0">
                <a:solidFill>
                  <a:srgbClr val="121212"/>
                </a:solidFill>
                <a:effectLst/>
                <a:latin typeface="-apple-system"/>
              </a:rPr>
              <a:t>才被替换为</a:t>
            </a:r>
            <a:r>
              <a:rPr lang="en-US" altLang="zh-CN" b="0" i="0" dirty="0">
                <a:solidFill>
                  <a:srgbClr val="121212"/>
                </a:solidFill>
                <a:effectLst/>
                <a:latin typeface="-apple-system"/>
              </a:rPr>
              <a:t>[MASK]</a:t>
            </a:r>
            <a:r>
              <a:rPr lang="zh-CN" altLang="en-US" b="0" i="0" dirty="0">
                <a:solidFill>
                  <a:srgbClr val="121212"/>
                </a:solidFill>
                <a:effectLst/>
                <a:latin typeface="-apple-system"/>
              </a:rPr>
              <a:t>。具体为什么这么分配，作者没有说。。。要注意的是</a:t>
            </a:r>
            <a:r>
              <a:rPr lang="en-US" altLang="zh-CN" b="0" i="0" dirty="0">
                <a:solidFill>
                  <a:srgbClr val="121212"/>
                </a:solidFill>
                <a:effectLst/>
                <a:latin typeface="-apple-system"/>
              </a:rPr>
              <a:t>Masked LM</a:t>
            </a:r>
            <a:r>
              <a:rPr lang="zh-CN" altLang="en-US" b="0" i="0" dirty="0">
                <a:solidFill>
                  <a:srgbClr val="121212"/>
                </a:solidFill>
                <a:effectLst/>
                <a:latin typeface="-apple-system"/>
              </a:rPr>
              <a:t>预训练阶段模型是不知道真正被</a:t>
            </a:r>
            <a:r>
              <a:rPr lang="en-US" altLang="zh-CN" b="0" i="0" dirty="0">
                <a:solidFill>
                  <a:srgbClr val="121212"/>
                </a:solidFill>
                <a:effectLst/>
                <a:latin typeface="-apple-system"/>
              </a:rPr>
              <a:t>mask</a:t>
            </a:r>
            <a:r>
              <a:rPr lang="zh-CN" altLang="en-US" b="0" i="0" dirty="0">
                <a:solidFill>
                  <a:srgbClr val="121212"/>
                </a:solidFill>
                <a:effectLst/>
                <a:latin typeface="-apple-system"/>
              </a:rPr>
              <a:t>的是哪个词，所以模型每个词都要关注。</a:t>
            </a:r>
            <a:endParaRPr lang="zh-CN" altLang="en-US" b="0" i="0" dirty="0">
              <a:solidFill>
                <a:srgbClr val="121212"/>
              </a:solidFill>
              <a:effectLst/>
              <a:latin typeface="-apple-system"/>
            </a:endParaRPr>
          </a:p>
          <a:p>
            <a:pPr algn="l"/>
            <a:r>
              <a:rPr lang="zh-CN" altLang="en-US" b="0" i="0" dirty="0">
                <a:solidFill>
                  <a:srgbClr val="121212"/>
                </a:solidFill>
                <a:effectLst/>
                <a:latin typeface="-apple-system"/>
              </a:rPr>
              <a:t>因为序列长度太大（</a:t>
            </a:r>
            <a:r>
              <a:rPr lang="en-US" altLang="zh-CN" b="0" i="0" dirty="0">
                <a:solidFill>
                  <a:srgbClr val="121212"/>
                </a:solidFill>
                <a:effectLst/>
                <a:latin typeface="-apple-system"/>
              </a:rPr>
              <a:t>512</a:t>
            </a:r>
            <a:r>
              <a:rPr lang="zh-CN" altLang="en-US" b="0" i="0" dirty="0">
                <a:solidFill>
                  <a:srgbClr val="121212"/>
                </a:solidFill>
                <a:effectLst/>
                <a:latin typeface="-apple-system"/>
              </a:rPr>
              <a:t>）会影响训练速度，所以</a:t>
            </a:r>
            <a:r>
              <a:rPr lang="en-US" altLang="zh-CN" b="0" i="0" dirty="0">
                <a:solidFill>
                  <a:srgbClr val="121212"/>
                </a:solidFill>
                <a:effectLst/>
                <a:latin typeface="-apple-system"/>
              </a:rPr>
              <a:t>90%</a:t>
            </a:r>
            <a:r>
              <a:rPr lang="zh-CN" altLang="en-US" b="0" i="0" dirty="0">
                <a:solidFill>
                  <a:srgbClr val="121212"/>
                </a:solidFill>
                <a:effectLst/>
                <a:latin typeface="-apple-system"/>
              </a:rPr>
              <a:t>的</a:t>
            </a:r>
            <a:r>
              <a:rPr lang="en-US" altLang="zh-CN" b="0" i="0" dirty="0">
                <a:solidFill>
                  <a:srgbClr val="121212"/>
                </a:solidFill>
                <a:effectLst/>
                <a:latin typeface="-apple-system"/>
              </a:rPr>
              <a:t>steps</a:t>
            </a:r>
            <a:r>
              <a:rPr lang="zh-CN" altLang="en-US" b="0" i="0" dirty="0">
                <a:solidFill>
                  <a:srgbClr val="121212"/>
                </a:solidFill>
                <a:effectLst/>
                <a:latin typeface="-apple-system"/>
              </a:rPr>
              <a:t>都用</a:t>
            </a:r>
            <a:r>
              <a:rPr lang="en-US" altLang="zh-CN" b="0" i="0" dirty="0" err="1">
                <a:solidFill>
                  <a:srgbClr val="121212"/>
                </a:solidFill>
                <a:effectLst/>
                <a:latin typeface="-apple-system"/>
              </a:rPr>
              <a:t>seq_len</a:t>
            </a:r>
            <a:r>
              <a:rPr lang="en-US" altLang="zh-CN" b="0" i="0" dirty="0">
                <a:solidFill>
                  <a:srgbClr val="121212"/>
                </a:solidFill>
                <a:effectLst/>
                <a:latin typeface="-apple-system"/>
              </a:rPr>
              <a:t>=128</a:t>
            </a:r>
            <a:r>
              <a:rPr lang="zh-CN" altLang="en-US" b="0" i="0" dirty="0">
                <a:solidFill>
                  <a:srgbClr val="121212"/>
                </a:solidFill>
                <a:effectLst/>
                <a:latin typeface="-apple-system"/>
              </a:rPr>
              <a:t>训练，余下的</a:t>
            </a:r>
            <a:r>
              <a:rPr lang="en-US" altLang="zh-CN" b="0" i="0" dirty="0">
                <a:solidFill>
                  <a:srgbClr val="121212"/>
                </a:solidFill>
                <a:effectLst/>
                <a:latin typeface="-apple-system"/>
              </a:rPr>
              <a:t>10%</a:t>
            </a:r>
            <a:r>
              <a:rPr lang="zh-CN" altLang="en-US" b="0" i="0" dirty="0">
                <a:solidFill>
                  <a:srgbClr val="121212"/>
                </a:solidFill>
                <a:effectLst/>
                <a:latin typeface="-apple-system"/>
              </a:rPr>
              <a:t>步数训练</a:t>
            </a:r>
            <a:r>
              <a:rPr lang="en-US" altLang="zh-CN" b="0" i="0" dirty="0">
                <a:solidFill>
                  <a:srgbClr val="121212"/>
                </a:solidFill>
                <a:effectLst/>
                <a:latin typeface="-apple-system"/>
              </a:rPr>
              <a:t>512</a:t>
            </a:r>
            <a:r>
              <a:rPr lang="zh-CN" altLang="en-US" b="0" i="0" dirty="0">
                <a:solidFill>
                  <a:srgbClr val="121212"/>
                </a:solidFill>
                <a:effectLst/>
                <a:latin typeface="-apple-system"/>
              </a:rPr>
              <a:t>长度的输入。</a:t>
            </a:r>
            <a:endParaRPr lang="en-US" altLang="zh-CN" b="0" i="0" dirty="0">
              <a:solidFill>
                <a:srgbClr val="121212"/>
              </a:solidFill>
              <a:effectLst/>
              <a:latin typeface="-apple-system"/>
            </a:endParaRPr>
          </a:p>
          <a:p>
            <a:pPr algn="l"/>
            <a:r>
              <a:rPr lang="zh-CN" altLang="en-US" b="0" i="0" dirty="0">
                <a:solidFill>
                  <a:srgbClr val="121212"/>
                </a:solidFill>
                <a:effectLst/>
                <a:latin typeface="-apple-system"/>
              </a:rPr>
              <a:t>因为涉及到</a:t>
            </a:r>
            <a:r>
              <a:rPr lang="en-US" altLang="zh-CN" b="0" i="0" dirty="0">
                <a:solidFill>
                  <a:srgbClr val="121212"/>
                </a:solidFill>
                <a:effectLst/>
                <a:latin typeface="-apple-system"/>
              </a:rPr>
              <a:t>QA</a:t>
            </a:r>
            <a:r>
              <a:rPr lang="zh-CN" altLang="en-US" b="0" i="0" dirty="0">
                <a:solidFill>
                  <a:srgbClr val="121212"/>
                </a:solidFill>
                <a:effectLst/>
                <a:latin typeface="-apple-system"/>
              </a:rPr>
              <a:t>和</a:t>
            </a:r>
            <a:r>
              <a:rPr lang="en-US" altLang="zh-CN" b="0" i="0" dirty="0">
                <a:solidFill>
                  <a:srgbClr val="121212"/>
                </a:solidFill>
                <a:effectLst/>
                <a:latin typeface="-apple-system"/>
              </a:rPr>
              <a:t>NLI</a:t>
            </a:r>
            <a:r>
              <a:rPr lang="zh-CN" altLang="en-US" b="0" i="0" dirty="0">
                <a:solidFill>
                  <a:srgbClr val="121212"/>
                </a:solidFill>
                <a:effectLst/>
                <a:latin typeface="-apple-system"/>
              </a:rPr>
              <a:t>之类的任务，增加了第二个预训练任务，目的是让模型理解两个句子之间的联系。训练的输入是句子</a:t>
            </a:r>
            <a:r>
              <a:rPr lang="en-US" altLang="zh-CN" b="0" i="0" dirty="0">
                <a:solidFill>
                  <a:srgbClr val="121212"/>
                </a:solidFill>
                <a:effectLst/>
                <a:latin typeface="-apple-system"/>
              </a:rPr>
              <a:t>A</a:t>
            </a:r>
            <a:r>
              <a:rPr lang="zh-CN" altLang="en-US" b="0" i="0" dirty="0">
                <a:solidFill>
                  <a:srgbClr val="121212"/>
                </a:solidFill>
                <a:effectLst/>
                <a:latin typeface="-apple-system"/>
              </a:rPr>
              <a:t>和</a:t>
            </a:r>
            <a:r>
              <a:rPr lang="en-US" altLang="zh-CN" b="0" i="0" dirty="0">
                <a:solidFill>
                  <a:srgbClr val="121212"/>
                </a:solidFill>
                <a:effectLst/>
                <a:latin typeface="-apple-system"/>
              </a:rPr>
              <a:t>B</a:t>
            </a:r>
            <a:r>
              <a:rPr lang="zh-CN" altLang="en-US" b="0" i="0" dirty="0">
                <a:solidFill>
                  <a:srgbClr val="121212"/>
                </a:solidFill>
                <a:effectLst/>
                <a:latin typeface="-apple-system"/>
              </a:rPr>
              <a:t>，</a:t>
            </a:r>
            <a:r>
              <a:rPr lang="en-US" altLang="zh-CN" b="0" i="0" dirty="0">
                <a:solidFill>
                  <a:srgbClr val="121212"/>
                </a:solidFill>
                <a:effectLst/>
                <a:latin typeface="-apple-system"/>
              </a:rPr>
              <a:t>B</a:t>
            </a:r>
            <a:r>
              <a:rPr lang="zh-CN" altLang="en-US" b="0" i="0" dirty="0">
                <a:solidFill>
                  <a:srgbClr val="121212"/>
                </a:solidFill>
                <a:effectLst/>
                <a:latin typeface="-apple-system"/>
              </a:rPr>
              <a:t>有一半的几率是</a:t>
            </a:r>
            <a:r>
              <a:rPr lang="en-US" altLang="zh-CN" b="0" i="0" dirty="0">
                <a:solidFill>
                  <a:srgbClr val="121212"/>
                </a:solidFill>
                <a:effectLst/>
                <a:latin typeface="-apple-system"/>
              </a:rPr>
              <a:t>A</a:t>
            </a:r>
            <a:r>
              <a:rPr lang="zh-CN" altLang="en-US" b="0" i="0" dirty="0">
                <a:solidFill>
                  <a:srgbClr val="121212"/>
                </a:solidFill>
                <a:effectLst/>
                <a:latin typeface="-apple-system"/>
              </a:rPr>
              <a:t>的下一句，输入这两个句子，模型预测</a:t>
            </a:r>
            <a:r>
              <a:rPr lang="en-US" altLang="zh-CN" b="0" i="0" dirty="0">
                <a:solidFill>
                  <a:srgbClr val="121212"/>
                </a:solidFill>
                <a:effectLst/>
                <a:latin typeface="-apple-system"/>
              </a:rPr>
              <a:t>B</a:t>
            </a:r>
            <a:r>
              <a:rPr lang="zh-CN" altLang="en-US" b="0" i="0" dirty="0">
                <a:solidFill>
                  <a:srgbClr val="121212"/>
                </a:solidFill>
                <a:effectLst/>
                <a:latin typeface="-apple-system"/>
              </a:rPr>
              <a:t>是不是</a:t>
            </a:r>
            <a:r>
              <a:rPr lang="en-US" altLang="zh-CN" b="0" i="0" dirty="0">
                <a:solidFill>
                  <a:srgbClr val="121212"/>
                </a:solidFill>
                <a:effectLst/>
                <a:latin typeface="-apple-system"/>
              </a:rPr>
              <a:t>A</a:t>
            </a:r>
            <a:r>
              <a:rPr lang="zh-CN" altLang="en-US" b="0" i="0" dirty="0">
                <a:solidFill>
                  <a:srgbClr val="121212"/>
                </a:solidFill>
                <a:effectLst/>
                <a:latin typeface="-apple-system"/>
              </a:rPr>
              <a:t>的下一句。预训练的时候可以达到</a:t>
            </a:r>
            <a:r>
              <a:rPr lang="en-US" altLang="zh-CN" b="0" i="0" dirty="0">
                <a:solidFill>
                  <a:srgbClr val="121212"/>
                </a:solidFill>
                <a:effectLst/>
                <a:latin typeface="-apple-system"/>
              </a:rPr>
              <a:t>97-98%</a:t>
            </a:r>
            <a:r>
              <a:rPr lang="zh-CN" altLang="en-US" b="0" i="0" dirty="0">
                <a:solidFill>
                  <a:srgbClr val="121212"/>
                </a:solidFill>
                <a:effectLst/>
                <a:latin typeface="-apple-system"/>
              </a:rPr>
              <a:t>的准确度。</a:t>
            </a:r>
            <a:endParaRPr lang="zh-CN" altLang="en-US" b="0" i="0" dirty="0">
              <a:solidFill>
                <a:srgbClr val="121212"/>
              </a:solidFill>
              <a:effectLst/>
              <a:latin typeface="-apple-system"/>
            </a:endParaRPr>
          </a:p>
          <a:p>
            <a:endParaRPr lang="zh-CN" altLang="en-US" dirty="0"/>
          </a:p>
        </p:txBody>
      </p:sp>
      <p:sp>
        <p:nvSpPr>
          <p:cNvPr id="4" name="灯片编号占位符 3"/>
          <p:cNvSpPr>
            <a:spLocks noGrp="1"/>
          </p:cNvSpPr>
          <p:nvPr>
            <p:ph type="sldNum" sz="quarter" idx="5"/>
          </p:nvPr>
        </p:nvSpPr>
        <p:spPr/>
        <p:txBody>
          <a:bodyPr/>
          <a:lstStyle/>
          <a:p>
            <a:fld id="{5AB9B053-8D74-497B-8E70-CB19D57B2619}"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使用适中的模型结构，通过调节</a:t>
            </a:r>
            <a:r>
              <a:rPr lang="en-US" altLang="zh-CN" dirty="0" err="1"/>
              <a:t>Batch_size</a:t>
            </a:r>
            <a:r>
              <a:rPr lang="en-US" altLang="zh-CN" dirty="0"/>
              <a:t>  epoch learning rate dropout</a:t>
            </a:r>
            <a:r>
              <a:rPr lang="zh-CN" altLang="en-US" dirty="0"/>
              <a:t>来提高模型准确率</a:t>
            </a:r>
            <a:endParaRPr lang="zh-CN" altLang="en-US" dirty="0"/>
          </a:p>
        </p:txBody>
      </p:sp>
      <p:sp>
        <p:nvSpPr>
          <p:cNvPr id="4" name="灯片编号占位符 3"/>
          <p:cNvSpPr>
            <a:spLocks noGrp="1"/>
          </p:cNvSpPr>
          <p:nvPr>
            <p:ph type="sldNum" sz="quarter" idx="5"/>
          </p:nvPr>
        </p:nvSpPr>
        <p:spPr/>
        <p:txBody>
          <a:bodyPr/>
          <a:lstStyle/>
          <a:p>
            <a:fld id="{5AB9B053-8D74-497B-8E70-CB19D57B2619}"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F1EBCA94-3F8A-4E34-B4B7-3D6B5D4CEF1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0A3EAA8-EDD8-46DB-83F8-C628CBE9F332}"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1EBCA94-3F8A-4E34-B4B7-3D6B5D4CEF1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0A3EAA8-EDD8-46DB-83F8-C628CBE9F332}"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1EBCA94-3F8A-4E34-B4B7-3D6B5D4CEF1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0A3EAA8-EDD8-46DB-83F8-C628CBE9F332}"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1EBCA94-3F8A-4E34-B4B7-3D6B5D4CEF1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0A3EAA8-EDD8-46DB-83F8-C628CBE9F332}"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F1EBCA94-3F8A-4E34-B4B7-3D6B5D4CEF1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0A3EAA8-EDD8-46DB-83F8-C628CBE9F332}"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F1EBCA94-3F8A-4E34-B4B7-3D6B5D4CEF1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0A3EAA8-EDD8-46DB-83F8-C628CBE9F332}"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F1EBCA94-3F8A-4E34-B4B7-3D6B5D4CEF1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0A3EAA8-EDD8-46DB-83F8-C628CBE9F332}"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F1EBCA94-3F8A-4E34-B4B7-3D6B5D4CEF1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0A3EAA8-EDD8-46DB-83F8-C628CBE9F332}"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1EBCA94-3F8A-4E34-B4B7-3D6B5D4CEF1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0A3EAA8-EDD8-46DB-83F8-C628CBE9F332}"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1EBCA94-3F8A-4E34-B4B7-3D6B5D4CEF1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0A3EAA8-EDD8-46DB-83F8-C628CBE9F332}"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1EBCA94-3F8A-4E34-B4B7-3D6B5D4CEF1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0A3EAA8-EDD8-46DB-83F8-C628CBE9F332}"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t="2000" r="73000" b="88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EBCA94-3F8A-4E34-B4B7-3D6B5D4CEF1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A3EAA8-EDD8-46DB-83F8-C628CBE9F33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hyperlink" Target="https://jib.xywy.com/" TargetMode="Externa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hyperlink" Target="https://jib.xywy.com/" TargetMode="Externa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hyperlink" Target="https://www.biendata.xyz/competition/ccks_2020_2_1/" TargetMode="External"/><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9.png"/><Relationship Id="rId2" Type="http://schemas.microsoft.com/office/2007/relationships/media" Target="../media/media1.wmv"/><Relationship Id="rId1" Type="http://schemas.openxmlformats.org/officeDocument/2006/relationships/video" Target="../media/media1.wmv"/></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1823967"/>
            <a:ext cx="12192000" cy="207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1524000" y="2027220"/>
            <a:ext cx="9144000" cy="1667094"/>
          </a:xfrm>
        </p:spPr>
        <p:txBody>
          <a:bodyPr>
            <a:normAutofit fontScale="90000"/>
          </a:bodyPr>
          <a:lstStyle/>
          <a:p>
            <a:pPr>
              <a:lnSpc>
                <a:spcPct val="120000"/>
              </a:lnSpc>
            </a:pPr>
            <a:r>
              <a:rPr lang="zh-CN" altLang="en-US" sz="5000" b="1" dirty="0">
                <a:solidFill>
                  <a:schemeClr val="bg1"/>
                </a:solidFill>
                <a:latin typeface="微软雅黑" panose="020B0503020204020204" pitchFamily="34" charset="-122"/>
                <a:ea typeface="微软雅黑" panose="020B0503020204020204" pitchFamily="34" charset="-122"/>
              </a:rPr>
              <a:t>基于知识图谱的人机对话系统设计</a:t>
            </a:r>
            <a:br>
              <a:rPr lang="en-US" altLang="zh-CN" sz="5000" b="1" dirty="0">
                <a:solidFill>
                  <a:schemeClr val="bg1"/>
                </a:solidFill>
                <a:latin typeface="微软雅黑" panose="020B0503020204020204" pitchFamily="34" charset="-122"/>
                <a:ea typeface="微软雅黑" panose="020B0503020204020204" pitchFamily="34" charset="-122"/>
              </a:rPr>
            </a:br>
            <a:r>
              <a:rPr lang="zh-CN" altLang="en-US" sz="5000" b="1" dirty="0">
                <a:solidFill>
                  <a:schemeClr val="bg1"/>
                </a:solidFill>
                <a:latin typeface="微软雅黑" panose="020B0503020204020204" pitchFamily="34" charset="-122"/>
                <a:ea typeface="微软雅黑" panose="020B0503020204020204" pitchFamily="34" charset="-122"/>
              </a:rPr>
              <a:t>结题答辩</a:t>
            </a:r>
            <a:endParaRPr lang="zh-CN" altLang="en-US" sz="5000" b="1"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8994194" y="5250228"/>
            <a:ext cx="1986624" cy="400110"/>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defRPr/>
            </a:pPr>
            <a:r>
              <a:rPr lang="en-US" altLang="zh-CN" sz="2000" dirty="0">
                <a:solidFill>
                  <a:prstClr val="black"/>
                </a:solidFill>
                <a:latin typeface="微软雅黑" panose="020B0503020204020204" pitchFamily="34" charset="-122"/>
                <a:ea typeface="微软雅黑" panose="020B0503020204020204" pitchFamily="34" charset="-122"/>
              </a:rPr>
              <a:t>2021</a:t>
            </a:r>
            <a:r>
              <a:rPr lang="zh-CN" altLang="en-US" sz="2000" dirty="0">
                <a:solidFill>
                  <a:prstClr val="black"/>
                </a:solidFill>
                <a:latin typeface="微软雅黑" panose="020B0503020204020204" pitchFamily="34" charset="-122"/>
                <a:ea typeface="微软雅黑" panose="020B0503020204020204" pitchFamily="34" charset="-122"/>
              </a:rPr>
              <a:t>年</a:t>
            </a:r>
            <a:r>
              <a:rPr lang="en-US" altLang="zh-CN" sz="2000" dirty="0">
                <a:solidFill>
                  <a:prstClr val="black"/>
                </a:solidFill>
                <a:latin typeface="微软雅黑" panose="020B0503020204020204" pitchFamily="34" charset="-122"/>
                <a:ea typeface="微软雅黑" panose="020B0503020204020204" pitchFamily="34" charset="-122"/>
              </a:rPr>
              <a:t>7</a:t>
            </a:r>
            <a:r>
              <a:rPr lang="zh-CN" altLang="en-US" sz="2000" dirty="0">
                <a:solidFill>
                  <a:prstClr val="black"/>
                </a:solidFill>
                <a:latin typeface="微软雅黑" panose="020B0503020204020204" pitchFamily="34" charset="-122"/>
                <a:ea typeface="微软雅黑" panose="020B0503020204020204" pitchFamily="34" charset="-122"/>
              </a:rPr>
              <a:t>月</a:t>
            </a:r>
            <a:r>
              <a:rPr lang="en-US" altLang="zh-CN" sz="2000" dirty="0">
                <a:solidFill>
                  <a:prstClr val="black"/>
                </a:solidFill>
                <a:latin typeface="微软雅黑" panose="020B0503020204020204" pitchFamily="34" charset="-122"/>
                <a:ea typeface="微软雅黑" panose="020B0503020204020204" pitchFamily="34" charset="-122"/>
              </a:rPr>
              <a:t>8</a:t>
            </a:r>
            <a:r>
              <a:rPr lang="zh-CN" altLang="en-US" sz="2000" dirty="0">
                <a:solidFill>
                  <a:prstClr val="black"/>
                </a:solidFill>
                <a:latin typeface="微软雅黑" panose="020B0503020204020204" pitchFamily="34" charset="-122"/>
                <a:ea typeface="微软雅黑" panose="020B0503020204020204" pitchFamily="34" charset="-122"/>
              </a:rPr>
              <a:t>日</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3982825" y="5263040"/>
            <a:ext cx="4226350" cy="400110"/>
          </a:xfrm>
          <a:prstGeom prst="rect">
            <a:avLst/>
          </a:prstGeom>
          <a:noFill/>
        </p:spPr>
        <p:txBody>
          <a:bodyPr wrap="square" rtlCol="0">
            <a:spAutoFit/>
          </a:bodyPr>
          <a:lstStyle/>
          <a:p>
            <a:pPr lvl="0"/>
            <a:r>
              <a:rPr lang="zh-CN" altLang="en-US" sz="2000" dirty="0">
                <a:solidFill>
                  <a:prstClr val="black"/>
                </a:solidFill>
                <a:latin typeface="微软雅黑" panose="020B0503020204020204" pitchFamily="34" charset="-122"/>
                <a:ea typeface="微软雅黑" panose="020B0503020204020204" pitchFamily="34" charset="-122"/>
              </a:rPr>
              <a:t>项目组成员：郭亚杰  何  超  臧磊光</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981796" y="5245411"/>
            <a:ext cx="2216010" cy="400110"/>
          </a:xfrm>
          <a:prstGeom prst="rect">
            <a:avLst/>
          </a:prstGeom>
          <a:noFill/>
        </p:spPr>
        <p:txBody>
          <a:bodyPr wrap="square" rtlCol="0">
            <a:spAutoFit/>
          </a:bodyPr>
          <a:lstStyle/>
          <a:p>
            <a:r>
              <a:rPr lang="zh-CN" altLang="en-US" sz="2000" dirty="0">
                <a:solidFill>
                  <a:prstClr val="black"/>
                </a:solidFill>
                <a:latin typeface="微软雅黑" panose="020B0503020204020204" pitchFamily="34" charset="-122"/>
                <a:ea typeface="微软雅黑" panose="020B0503020204020204" pitchFamily="34" charset="-122"/>
              </a:rPr>
              <a:t>指导老师：赵振刚</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32928" y="611201"/>
            <a:ext cx="7526144" cy="6154557"/>
          </a:xfrm>
          <a:prstGeom prst="rect">
            <a:avLst/>
          </a:prstGeom>
        </p:spPr>
      </p:pic>
      <p:sp>
        <p:nvSpPr>
          <p:cNvPr id="4" name="文本框 3"/>
          <p:cNvSpPr txBox="1"/>
          <p:nvPr/>
        </p:nvSpPr>
        <p:spPr>
          <a:xfrm>
            <a:off x="9021337" y="241869"/>
            <a:ext cx="2804904" cy="369332"/>
          </a:xfrm>
          <a:prstGeom prst="rect">
            <a:avLst/>
          </a:prstGeom>
          <a:noFill/>
        </p:spPr>
        <p:txBody>
          <a:bodyPr wrap="square">
            <a:spAutoFit/>
          </a:bodyPr>
          <a:lstStyle/>
          <a:p>
            <a:r>
              <a:rPr lang="zh-CN" altLang="en-US" sz="1800" dirty="0">
                <a:latin typeface="微软雅黑" panose="020B0503020204020204" pitchFamily="34" charset="-122"/>
                <a:ea typeface="微软雅黑" panose="020B0503020204020204" pitchFamily="34" charset="-122"/>
              </a:rPr>
              <a:t>设计思路</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系统架构图</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80266" y="1892530"/>
            <a:ext cx="6096000" cy="1846146"/>
          </a:xfrm>
          <a:prstGeom prst="rect">
            <a:avLst/>
          </a:prstGeom>
          <a:noFill/>
        </p:spPr>
        <p:txBody>
          <a:bodyPr wrap="square">
            <a:spAutoFit/>
          </a:bodyPr>
          <a:lstStyle/>
          <a:p>
            <a:pPr marL="342900" indent="-342900">
              <a:lnSpc>
                <a:spcPct val="200000"/>
              </a:lnSpc>
              <a:buFont typeface="Arial" panose="020B0604020202090204" pitchFamily="34" charset="0"/>
              <a:buChar char="•"/>
            </a:pPr>
            <a:r>
              <a:rPr lang="zh-CN" altLang="en-US" sz="2000" dirty="0">
                <a:latin typeface="微软雅黑" panose="020B0503020204020204" pitchFamily="34" charset="-122"/>
                <a:ea typeface="微软雅黑" panose="020B0503020204020204" pitchFamily="34" charset="-122"/>
              </a:rPr>
              <a:t>数据采集</a:t>
            </a:r>
            <a:endParaRPr lang="en-US" altLang="zh-CN" sz="2000" dirty="0">
              <a:latin typeface="微软雅黑" panose="020B0503020204020204" pitchFamily="34" charset="-122"/>
              <a:ea typeface="微软雅黑" panose="020B0503020204020204" pitchFamily="34" charset="-122"/>
            </a:endParaRPr>
          </a:p>
          <a:p>
            <a:pPr marL="342900" indent="-342900">
              <a:lnSpc>
                <a:spcPct val="200000"/>
              </a:lnSpc>
              <a:buFont typeface="Arial" panose="020B0604020202090204" pitchFamily="34" charset="0"/>
              <a:buChar char="•"/>
            </a:pPr>
            <a:r>
              <a:rPr lang="zh-CN" altLang="en-US" sz="2000" dirty="0">
                <a:latin typeface="微软雅黑" panose="020B0503020204020204" pitchFamily="34" charset="-122"/>
                <a:ea typeface="微软雅黑" panose="020B0503020204020204" pitchFamily="34" charset="-122"/>
              </a:rPr>
              <a:t>知识抽取</a:t>
            </a:r>
            <a:endParaRPr lang="en-US" altLang="zh-CN" sz="2000" dirty="0">
              <a:latin typeface="微软雅黑" panose="020B0503020204020204" pitchFamily="34" charset="-122"/>
              <a:ea typeface="微软雅黑" panose="020B0503020204020204" pitchFamily="34" charset="-122"/>
            </a:endParaRPr>
          </a:p>
          <a:p>
            <a:pPr marL="342900" indent="-342900">
              <a:lnSpc>
                <a:spcPct val="200000"/>
              </a:lnSpc>
              <a:buFont typeface="Arial" panose="020B0604020202090204" pitchFamily="34" charset="0"/>
              <a:buChar char="•"/>
            </a:pPr>
            <a:r>
              <a:rPr lang="zh-CN" altLang="en-US" sz="2000" dirty="0">
                <a:latin typeface="微软雅黑" panose="020B0503020204020204" pitchFamily="34" charset="-122"/>
                <a:ea typeface="微软雅黑" panose="020B0503020204020204" pitchFamily="34" charset="-122"/>
              </a:rPr>
              <a:t>知识存储</a:t>
            </a:r>
            <a:endParaRPr lang="en-US" altLang="zh-CN" sz="20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9545445" y="241869"/>
            <a:ext cx="2280796" cy="369332"/>
          </a:xfrm>
          <a:prstGeom prst="rect">
            <a:avLst/>
          </a:prstGeom>
          <a:noFill/>
        </p:spPr>
        <p:txBody>
          <a:bodyPr wrap="square">
            <a:spAutoFit/>
          </a:bodyPr>
          <a:lstStyle/>
          <a:p>
            <a:r>
              <a:rPr lang="zh-CN" altLang="en-US" sz="1800" dirty="0">
                <a:latin typeface="微软雅黑" panose="020B0503020204020204" pitchFamily="34" charset="-122"/>
                <a:ea typeface="微软雅黑" panose="020B0503020204020204" pitchFamily="34" charset="-122"/>
              </a:rPr>
              <a:t>设计思路和技术路线</a:t>
            </a:r>
            <a:endParaRPr lang="zh-CN" altLang="en-US" dirty="0">
              <a:latin typeface="微软雅黑" panose="020B0503020204020204" pitchFamily="34" charset="-122"/>
              <a:ea typeface="微软雅黑" panose="020B0503020204020204" pitchFamily="34" charset="-122"/>
            </a:endParaRPr>
          </a:p>
        </p:txBody>
      </p:sp>
      <p:sp>
        <p:nvSpPr>
          <p:cNvPr id="7" name="文本框 6"/>
          <p:cNvSpPr txBox="1"/>
          <p:nvPr/>
        </p:nvSpPr>
        <p:spPr>
          <a:xfrm>
            <a:off x="980266" y="1170878"/>
            <a:ext cx="6647974"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使用医疗数据实现基于知识图谱的人机对话系统</a:t>
            </a:r>
            <a:endParaRPr lang="zh-CN" altLang="en-US" sz="2400" dirty="0">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758708" y="1632543"/>
            <a:ext cx="6222498" cy="467461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80266" y="1311141"/>
            <a:ext cx="6094140" cy="562783"/>
          </a:xfrm>
          <a:prstGeom prst="rect">
            <a:avLst/>
          </a:prstGeom>
          <a:noFill/>
        </p:spPr>
        <p:txBody>
          <a:bodyPr wrap="square">
            <a:spAutoFit/>
          </a:bodyPr>
          <a:lstStyle/>
          <a:p>
            <a:pPr marL="342900" indent="-342900">
              <a:lnSpc>
                <a:spcPct val="200000"/>
              </a:lnSpc>
              <a:buFont typeface="Arial" panose="020B0604020202090204" pitchFamily="34" charset="0"/>
              <a:buChar char="•"/>
            </a:pPr>
            <a:r>
              <a:rPr lang="zh-CN" altLang="en-US" sz="1800" dirty="0">
                <a:latin typeface="微软雅黑" panose="020B0503020204020204" pitchFamily="34" charset="-122"/>
                <a:ea typeface="微软雅黑" panose="020B0503020204020204" pitchFamily="34" charset="-122"/>
              </a:rPr>
              <a:t>知识计算</a:t>
            </a:r>
            <a:endParaRPr lang="en-US" altLang="zh-CN" sz="18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589896" y="609600"/>
            <a:ext cx="4881098" cy="5992050"/>
          </a:xfrm>
          <a:prstGeom prst="rect">
            <a:avLst/>
          </a:prstGeom>
        </p:spPr>
      </p:pic>
      <p:sp>
        <p:nvSpPr>
          <p:cNvPr id="7" name="文本框 6"/>
          <p:cNvSpPr txBox="1"/>
          <p:nvPr/>
        </p:nvSpPr>
        <p:spPr>
          <a:xfrm>
            <a:off x="980266" y="3367668"/>
            <a:ext cx="4387501" cy="799706"/>
          </a:xfrm>
          <a:prstGeom prst="rect">
            <a:avLst/>
          </a:prstGeom>
          <a:noFill/>
        </p:spPr>
        <p:txBody>
          <a:bodyPr wrap="square">
            <a:spAutoFit/>
          </a:bodyPr>
          <a:lstStyle/>
          <a:p>
            <a:pPr>
              <a:lnSpc>
                <a:spcPct val="120000"/>
              </a:lnSpc>
            </a:pPr>
            <a:r>
              <a:rPr lang="zh-CN" altLang="en-US" sz="2000" dirty="0">
                <a:latin typeface="微软雅黑" panose="020B0503020204020204" pitchFamily="34" charset="-122"/>
                <a:ea typeface="微软雅黑" panose="020B0503020204020204" pitchFamily="34" charset="-122"/>
              </a:rPr>
              <a:t>使用</a:t>
            </a:r>
            <a:r>
              <a:rPr lang="en-US" altLang="zh-CN" sz="2000" dirty="0">
                <a:solidFill>
                  <a:srgbClr val="FF0000"/>
                </a:solidFill>
                <a:latin typeface="微软雅黑" panose="020B0503020204020204" pitchFamily="34" charset="-122"/>
                <a:ea typeface="微软雅黑" panose="020B0503020204020204" pitchFamily="34" charset="-122"/>
              </a:rPr>
              <a:t>Bert + </a:t>
            </a:r>
            <a:r>
              <a:rPr lang="en-US" altLang="zh-CN" sz="2000" dirty="0" err="1">
                <a:solidFill>
                  <a:srgbClr val="FF0000"/>
                </a:solidFill>
                <a:latin typeface="微软雅黑" panose="020B0503020204020204" pitchFamily="34" charset="-122"/>
                <a:ea typeface="微软雅黑" panose="020B0503020204020204" pitchFamily="34" charset="-122"/>
              </a:rPr>
              <a:t>BiLSTM</a:t>
            </a:r>
            <a:r>
              <a:rPr lang="en-US" altLang="zh-CN" sz="2000" dirty="0">
                <a:solidFill>
                  <a:srgbClr val="FF0000"/>
                </a:solidFill>
                <a:latin typeface="微软雅黑" panose="020B0503020204020204" pitchFamily="34" charset="-122"/>
                <a:ea typeface="微软雅黑" panose="020B0503020204020204" pitchFamily="34" charset="-122"/>
              </a:rPr>
              <a:t> + CRF</a:t>
            </a:r>
            <a:r>
              <a:rPr lang="zh-CN" altLang="en-US" sz="2000" dirty="0">
                <a:latin typeface="微软雅黑" panose="020B0503020204020204" pitchFamily="34" charset="-122"/>
                <a:ea typeface="微软雅黑" panose="020B0503020204020204" pitchFamily="34" charset="-122"/>
              </a:rPr>
              <a:t>构建命名实体识别模型、属性关系识别模型。</a:t>
            </a:r>
            <a:endParaRPr lang="en-US" altLang="zh-CN" sz="20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9545445" y="241869"/>
            <a:ext cx="2280796" cy="369332"/>
          </a:xfrm>
          <a:prstGeom prst="rect">
            <a:avLst/>
          </a:prstGeom>
          <a:noFill/>
        </p:spPr>
        <p:txBody>
          <a:bodyPr wrap="square">
            <a:spAutoFit/>
          </a:bodyPr>
          <a:lstStyle/>
          <a:p>
            <a:r>
              <a:rPr lang="zh-CN" altLang="en-US" sz="1800" dirty="0">
                <a:latin typeface="微软雅黑" panose="020B0503020204020204" pitchFamily="34" charset="-122"/>
                <a:ea typeface="微软雅黑" panose="020B0503020204020204" pitchFamily="34" charset="-122"/>
              </a:rPr>
              <a:t>设计思路和技术路线</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80266" y="1311141"/>
            <a:ext cx="6094140" cy="562783"/>
          </a:xfrm>
          <a:prstGeom prst="rect">
            <a:avLst/>
          </a:prstGeom>
          <a:noFill/>
        </p:spPr>
        <p:txBody>
          <a:bodyPr wrap="square">
            <a:spAutoFit/>
          </a:bodyPr>
          <a:lstStyle/>
          <a:p>
            <a:pPr marL="342900" indent="-342900">
              <a:lnSpc>
                <a:spcPct val="200000"/>
              </a:lnSpc>
              <a:buFont typeface="Arial" panose="020B0604020202090204" pitchFamily="34" charset="0"/>
              <a:buChar char="•"/>
            </a:pPr>
            <a:r>
              <a:rPr lang="zh-CN" altLang="en-US" sz="1800" dirty="0">
                <a:latin typeface="微软雅黑" panose="020B0503020204020204" pitchFamily="34" charset="-122"/>
                <a:ea typeface="微软雅黑" panose="020B0503020204020204" pitchFamily="34" charset="-122"/>
              </a:rPr>
              <a:t>问答系统的可视化图形界面</a:t>
            </a:r>
            <a:endParaRPr lang="en-US" altLang="zh-CN" sz="18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9545445" y="241869"/>
            <a:ext cx="2280796" cy="369332"/>
          </a:xfrm>
          <a:prstGeom prst="rect">
            <a:avLst/>
          </a:prstGeom>
          <a:noFill/>
        </p:spPr>
        <p:txBody>
          <a:bodyPr wrap="square">
            <a:spAutoFit/>
          </a:bodyPr>
          <a:lstStyle/>
          <a:p>
            <a:r>
              <a:rPr lang="zh-CN" altLang="en-US" sz="1800" dirty="0">
                <a:latin typeface="微软雅黑" panose="020B0503020204020204" pitchFamily="34" charset="-122"/>
                <a:ea typeface="微软雅黑" panose="020B0503020204020204" pitchFamily="34" charset="-122"/>
              </a:rPr>
              <a:t>设计思路和技术路线</a:t>
            </a:r>
            <a:endParaRPr lang="zh-CN" altLang="en-US"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74597" y="1069073"/>
            <a:ext cx="6706181" cy="5433531"/>
          </a:xfrm>
          <a:prstGeom prst="rect">
            <a:avLst/>
          </a:prstGeom>
        </p:spPr>
      </p:pic>
      <p:sp>
        <p:nvSpPr>
          <p:cNvPr id="10" name="文本框 9"/>
          <p:cNvSpPr txBox="1"/>
          <p:nvPr/>
        </p:nvSpPr>
        <p:spPr>
          <a:xfrm>
            <a:off x="1115122" y="3093661"/>
            <a:ext cx="4980878" cy="1169038"/>
          </a:xfrm>
          <a:prstGeom prst="rect">
            <a:avLst/>
          </a:prstGeom>
          <a:noFill/>
        </p:spPr>
        <p:txBody>
          <a:bodyPr wrap="square" rtlCol="0">
            <a:spAutoFit/>
          </a:bodyPr>
          <a:lstStyle/>
          <a:p>
            <a:pPr>
              <a:lnSpc>
                <a:spcPct val="120000"/>
              </a:lnSpc>
            </a:pPr>
            <a:r>
              <a:rPr lang="zh-CN" altLang="en-US" sz="2000" dirty="0">
                <a:latin typeface="微软雅黑" panose="020B0503020204020204" pitchFamily="34" charset="-122"/>
                <a:ea typeface="微软雅黑" panose="020B0503020204020204" pitchFamily="34" charset="-122"/>
              </a:rPr>
              <a:t>以对话框的形式进行人机对话，可以方便快捷的得到查询的结果，而且可以查看聊天记录。</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521527"/>
            <a:ext cx="12189600" cy="1570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236146" y="2952675"/>
            <a:ext cx="5717308" cy="707886"/>
          </a:xfrm>
          <a:prstGeom prst="rect">
            <a:avLst/>
          </a:prstGeom>
          <a:noFill/>
        </p:spPr>
        <p:txBody>
          <a:bodyPr wrap="square" rtlCol="0" anchor="b" anchorCtr="0">
            <a:spAutoFit/>
          </a:bodyPr>
          <a:lstStyle/>
          <a:p>
            <a:pPr algn="ctr"/>
            <a:r>
              <a:rPr lang="en-US" altLang="zh-CN" sz="4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03.</a:t>
            </a:r>
            <a:r>
              <a:rPr lang="zh-CN" altLang="en-US" sz="4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详细设计和功能实现</a:t>
            </a:r>
            <a:endParaRPr lang="zh-CN" altLang="en-US" sz="4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545445" y="241869"/>
            <a:ext cx="2280796" cy="369332"/>
          </a:xfrm>
          <a:prstGeom prst="rect">
            <a:avLst/>
          </a:prstGeom>
          <a:noFill/>
        </p:spPr>
        <p:txBody>
          <a:bodyPr wrap="square">
            <a:spAutoFit/>
          </a:bodyPr>
          <a:lstStyle/>
          <a:p>
            <a:r>
              <a:rPr lang="zh-CN" altLang="en-US" sz="1800" dirty="0">
                <a:latin typeface="微软雅黑" panose="020B0503020204020204" pitchFamily="34" charset="-122"/>
                <a:ea typeface="微软雅黑" panose="020B0503020204020204" pitchFamily="34" charset="-122"/>
              </a:rPr>
              <a:t>详细设计和功能实现</a:t>
            </a:r>
            <a:endParaRPr lang="zh-CN" altLang="en-US" dirty="0">
              <a:latin typeface="微软雅黑" panose="020B0503020204020204" pitchFamily="34" charset="-122"/>
              <a:ea typeface="微软雅黑" panose="020B0503020204020204" pitchFamily="34" charset="-122"/>
            </a:endParaRPr>
          </a:p>
        </p:txBody>
      </p:sp>
      <p:sp>
        <p:nvSpPr>
          <p:cNvPr id="5" name="文本框 4">
            <a:hlinkClick r:id="rId1" tooltip="寻医问药-疾病百科"/>
          </p:cNvPr>
          <p:cNvSpPr txBox="1"/>
          <p:nvPr/>
        </p:nvSpPr>
        <p:spPr>
          <a:xfrm>
            <a:off x="980265" y="1052025"/>
            <a:ext cx="6658207" cy="1230593"/>
          </a:xfrm>
          <a:prstGeom prst="rect">
            <a:avLst/>
          </a:prstGeom>
          <a:noFill/>
        </p:spPr>
        <p:txBody>
          <a:bodyPr wrap="square">
            <a:spAutoFit/>
          </a:bodyPr>
          <a:lstStyle/>
          <a:p>
            <a:pPr marL="342900" indent="-342900">
              <a:lnSpc>
                <a:spcPct val="200000"/>
              </a:lnSpc>
              <a:buFont typeface="Arial" panose="020B0604020202090204" pitchFamily="34" charset="0"/>
              <a:buChar char="•"/>
            </a:pPr>
            <a:r>
              <a:rPr lang="zh-CN" altLang="en-US" sz="2000" dirty="0">
                <a:latin typeface="微软雅黑" panose="020B0503020204020204" pitchFamily="34" charset="-122"/>
                <a:ea typeface="微软雅黑" panose="020B0503020204020204" pitchFamily="34" charset="-122"/>
              </a:rPr>
              <a:t>数据采集。   数据来源：</a:t>
            </a:r>
            <a:r>
              <a:rPr lang="zh-CN" altLang="en-US" sz="2000" dirty="0">
                <a:latin typeface="微软雅黑" panose="020B0503020204020204" pitchFamily="34" charset="-122"/>
                <a:ea typeface="微软雅黑" panose="020B0503020204020204" pitchFamily="34" charset="-122"/>
                <a:hlinkClick r:id="rId1"/>
              </a:rPr>
              <a:t>求医问药</a:t>
            </a:r>
            <a:r>
              <a:rPr lang="en-US" altLang="zh-CN" sz="2000" dirty="0">
                <a:latin typeface="微软雅黑" panose="020B0503020204020204" pitchFamily="34" charset="-122"/>
                <a:ea typeface="微软雅黑" panose="020B0503020204020204" pitchFamily="34" charset="-122"/>
                <a:hlinkClick r:id="rId1"/>
              </a:rPr>
              <a:t>-</a:t>
            </a:r>
            <a:r>
              <a:rPr lang="zh-CN" altLang="en-US" sz="2000" dirty="0">
                <a:latin typeface="微软雅黑" panose="020B0503020204020204" pitchFamily="34" charset="-122"/>
                <a:ea typeface="微软雅黑" panose="020B0503020204020204" pitchFamily="34" charset="-122"/>
                <a:hlinkClick r:id="rId1"/>
              </a:rPr>
              <a:t>医药百科</a:t>
            </a:r>
            <a:endParaRPr lang="en-US" altLang="zh-CN" sz="2000" dirty="0">
              <a:latin typeface="微软雅黑" panose="020B0503020204020204" pitchFamily="34" charset="-122"/>
              <a:ea typeface="微软雅黑" panose="020B0503020204020204" pitchFamily="34" charset="-122"/>
            </a:endParaRPr>
          </a:p>
          <a:p>
            <a:pPr marL="342900" indent="-342900">
              <a:lnSpc>
                <a:spcPct val="200000"/>
              </a:lnSpc>
              <a:buFont typeface="Arial" panose="020B0604020202090204" pitchFamily="34" charset="0"/>
              <a:buChar char="•"/>
            </a:pPr>
            <a:r>
              <a:rPr lang="zh-CN" altLang="en-US" sz="2000" dirty="0">
                <a:latin typeface="微软雅黑" panose="020B0503020204020204" pitchFamily="34" charset="-122"/>
                <a:ea typeface="微软雅黑" panose="020B0503020204020204" pitchFamily="34" charset="-122"/>
              </a:rPr>
              <a:t>知识抽取</a:t>
            </a:r>
            <a:endParaRPr lang="en-US" altLang="zh-CN" sz="2000" dirty="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2"/>
          <a:stretch>
            <a:fillRect/>
          </a:stretch>
        </p:blipFill>
        <p:spPr>
          <a:xfrm>
            <a:off x="2976273" y="2316080"/>
            <a:ext cx="8696325" cy="3305175"/>
          </a:xfrm>
          <a:prstGeom prst="rect">
            <a:avLst/>
          </a:prstGeom>
        </p:spPr>
      </p:pic>
      <p:pic>
        <p:nvPicPr>
          <p:cNvPr id="19" name="图片 18"/>
          <p:cNvPicPr>
            <a:picLocks noChangeAspect="1"/>
          </p:cNvPicPr>
          <p:nvPr/>
        </p:nvPicPr>
        <p:blipFill>
          <a:blip r:embed="rId3"/>
          <a:stretch>
            <a:fillRect/>
          </a:stretch>
        </p:blipFill>
        <p:spPr>
          <a:xfrm>
            <a:off x="2976273" y="2316080"/>
            <a:ext cx="7362825" cy="3695700"/>
          </a:xfrm>
          <a:prstGeom prst="rect">
            <a:avLst/>
          </a:prstGeom>
        </p:spPr>
      </p:pic>
      <p:pic>
        <p:nvPicPr>
          <p:cNvPr id="21" name="图片 20"/>
          <p:cNvPicPr>
            <a:picLocks noChangeAspect="1"/>
          </p:cNvPicPr>
          <p:nvPr/>
        </p:nvPicPr>
        <p:blipFill>
          <a:blip r:embed="rId4"/>
          <a:stretch>
            <a:fillRect/>
          </a:stretch>
        </p:blipFill>
        <p:spPr>
          <a:xfrm>
            <a:off x="2949103" y="1755210"/>
            <a:ext cx="8723495" cy="47685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11"/>
                                        </p:tgtEl>
                                        <p:attrNameLst>
                                          <p:attrName>style.visibility</p:attrName>
                                        </p:attrNameLst>
                                      </p:cBhvr>
                                      <p:to>
                                        <p:strVal val="hidden"/>
                                      </p:to>
                                    </p:set>
                                  </p:childTnLst>
                                </p:cTn>
                              </p:par>
                              <p:par>
                                <p:cTn id="14" presetID="42"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anim calcmode="lin" valueType="num">
                                      <p:cBhvr>
                                        <p:cTn id="17" dur="500" fill="hold"/>
                                        <p:tgtEl>
                                          <p:spTgt spid="19"/>
                                        </p:tgtEl>
                                        <p:attrNameLst>
                                          <p:attrName>ppt_x</p:attrName>
                                        </p:attrNameLst>
                                      </p:cBhvr>
                                      <p:tavLst>
                                        <p:tav tm="0">
                                          <p:val>
                                            <p:strVal val="#ppt_x"/>
                                          </p:val>
                                        </p:tav>
                                        <p:tav tm="100000">
                                          <p:val>
                                            <p:strVal val="#ppt_x"/>
                                          </p:val>
                                        </p:tav>
                                      </p:tavLst>
                                    </p:anim>
                                    <p:anim calcmode="lin" valueType="num">
                                      <p:cBhvr>
                                        <p:cTn id="18"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9"/>
                                        </p:tgtEl>
                                        <p:attrNameLst>
                                          <p:attrName>style.visibility</p:attrName>
                                        </p:attrNameLst>
                                      </p:cBhvr>
                                      <p:to>
                                        <p:strVal val="hidden"/>
                                      </p:to>
                                    </p:set>
                                  </p:childTnLst>
                                </p:cTn>
                              </p:par>
                              <p:par>
                                <p:cTn id="23" presetID="42"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anim calcmode="lin" valueType="num">
                                      <p:cBhvr>
                                        <p:cTn id="26" dur="500" fill="hold"/>
                                        <p:tgtEl>
                                          <p:spTgt spid="21"/>
                                        </p:tgtEl>
                                        <p:attrNameLst>
                                          <p:attrName>ppt_x</p:attrName>
                                        </p:attrNameLst>
                                      </p:cBhvr>
                                      <p:tavLst>
                                        <p:tav tm="0">
                                          <p:val>
                                            <p:strVal val="#ppt_x"/>
                                          </p:val>
                                        </p:tav>
                                        <p:tav tm="100000">
                                          <p:val>
                                            <p:strVal val="#ppt_x"/>
                                          </p:val>
                                        </p:tav>
                                      </p:tavLst>
                                    </p:anim>
                                    <p:anim calcmode="lin" valueType="num">
                                      <p:cBhvr>
                                        <p:cTn id="27" dur="5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hlinkClick r:id="rId1" tooltip="寻医问药-疾病百科"/>
          </p:cNvPr>
          <p:cNvSpPr txBox="1"/>
          <p:nvPr/>
        </p:nvSpPr>
        <p:spPr>
          <a:xfrm>
            <a:off x="980265" y="1052025"/>
            <a:ext cx="6658207" cy="615040"/>
          </a:xfrm>
          <a:prstGeom prst="rect">
            <a:avLst/>
          </a:prstGeom>
          <a:noFill/>
        </p:spPr>
        <p:txBody>
          <a:bodyPr wrap="square">
            <a:spAutoFit/>
          </a:bodyPr>
          <a:lstStyle/>
          <a:p>
            <a:pPr marL="342900" indent="-342900">
              <a:lnSpc>
                <a:spcPct val="200000"/>
              </a:lnSpc>
              <a:buFont typeface="Arial" panose="020B0604020202090204" pitchFamily="34" charset="0"/>
              <a:buChar char="•"/>
            </a:pPr>
            <a:r>
              <a:rPr lang="zh-CN" altLang="en-US" sz="2000" dirty="0">
                <a:latin typeface="微软雅黑" panose="020B0503020204020204" pitchFamily="34" charset="-122"/>
                <a:ea typeface="微软雅黑" panose="020B0503020204020204" pitchFamily="34" charset="-122"/>
              </a:rPr>
              <a:t>知识存储</a:t>
            </a:r>
            <a:endParaRPr lang="en-US" altLang="zh-CN" sz="20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9545445" y="241869"/>
            <a:ext cx="2280796" cy="369332"/>
          </a:xfrm>
          <a:prstGeom prst="rect">
            <a:avLst/>
          </a:prstGeom>
          <a:noFill/>
        </p:spPr>
        <p:txBody>
          <a:bodyPr wrap="square">
            <a:spAutoFit/>
          </a:bodyPr>
          <a:lstStyle/>
          <a:p>
            <a:r>
              <a:rPr lang="zh-CN" altLang="en-US" sz="1800" dirty="0">
                <a:latin typeface="微软雅黑" panose="020B0503020204020204" pitchFamily="34" charset="-122"/>
                <a:ea typeface="微软雅黑" panose="020B0503020204020204" pitchFamily="34" charset="-122"/>
              </a:rPr>
              <a:t>详细设计和功能实现</a:t>
            </a:r>
            <a:endParaRPr lang="zh-CN" altLang="en-US"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2"/>
          <a:stretch>
            <a:fillRect/>
          </a:stretch>
        </p:blipFill>
        <p:spPr>
          <a:xfrm>
            <a:off x="980265" y="1847850"/>
            <a:ext cx="8258175" cy="3162300"/>
          </a:xfrm>
          <a:prstGeom prst="rect">
            <a:avLst/>
          </a:prstGeom>
        </p:spPr>
      </p:pic>
      <p:grpSp>
        <p:nvGrpSpPr>
          <p:cNvPr id="14" name="组合 13"/>
          <p:cNvGrpSpPr/>
          <p:nvPr/>
        </p:nvGrpSpPr>
        <p:grpSpPr>
          <a:xfrm>
            <a:off x="980265" y="1847850"/>
            <a:ext cx="9639300" cy="4029075"/>
            <a:chOff x="980265" y="1847850"/>
            <a:chExt cx="9639300" cy="4029075"/>
          </a:xfrm>
        </p:grpSpPr>
        <p:pic>
          <p:nvPicPr>
            <p:cNvPr id="11" name="图片 10"/>
            <p:cNvPicPr>
              <a:picLocks noChangeAspect="1"/>
            </p:cNvPicPr>
            <p:nvPr/>
          </p:nvPicPr>
          <p:blipFill>
            <a:blip r:embed="rId3"/>
            <a:stretch>
              <a:fillRect/>
            </a:stretch>
          </p:blipFill>
          <p:spPr>
            <a:xfrm>
              <a:off x="980265" y="1847850"/>
              <a:ext cx="4210050" cy="3352800"/>
            </a:xfrm>
            <a:prstGeom prst="rect">
              <a:avLst/>
            </a:prstGeom>
          </p:spPr>
        </p:pic>
        <p:pic>
          <p:nvPicPr>
            <p:cNvPr id="13" name="图片 12"/>
            <p:cNvPicPr>
              <a:picLocks noChangeAspect="1"/>
            </p:cNvPicPr>
            <p:nvPr/>
          </p:nvPicPr>
          <p:blipFill>
            <a:blip r:embed="rId4"/>
            <a:stretch>
              <a:fillRect/>
            </a:stretch>
          </p:blipFill>
          <p:spPr>
            <a:xfrm>
              <a:off x="5190315" y="1847850"/>
              <a:ext cx="5429250" cy="4029075"/>
            </a:xfrm>
            <a:prstGeom prst="rect">
              <a:avLst/>
            </a:prstGeom>
          </p:spPr>
        </p:pic>
      </p:grpSp>
      <p:pic>
        <p:nvPicPr>
          <p:cNvPr id="16" name="图片 15"/>
          <p:cNvPicPr>
            <a:picLocks noChangeAspect="1"/>
          </p:cNvPicPr>
          <p:nvPr/>
        </p:nvPicPr>
        <p:blipFill>
          <a:blip r:embed="rId5"/>
          <a:stretch>
            <a:fillRect/>
          </a:stretch>
        </p:blipFill>
        <p:spPr>
          <a:xfrm>
            <a:off x="980265" y="1847850"/>
            <a:ext cx="8420100" cy="4750223"/>
          </a:xfrm>
          <a:prstGeom prst="rect">
            <a:avLst/>
          </a:prstGeom>
        </p:spPr>
      </p:pic>
      <p:pic>
        <p:nvPicPr>
          <p:cNvPr id="18" name="图片 17"/>
          <p:cNvPicPr>
            <a:picLocks noChangeAspect="1"/>
          </p:cNvPicPr>
          <p:nvPr/>
        </p:nvPicPr>
        <p:blipFill>
          <a:blip r:embed="rId6"/>
          <a:stretch>
            <a:fillRect/>
          </a:stretch>
        </p:blipFill>
        <p:spPr>
          <a:xfrm>
            <a:off x="1008443" y="1868515"/>
            <a:ext cx="9677400" cy="46767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9"/>
                                        </p:tgtEl>
                                        <p:attrNameLst>
                                          <p:attrName>style.visibility</p:attrName>
                                        </p:attrNameLst>
                                      </p:cBhvr>
                                      <p:to>
                                        <p:strVal val="hidden"/>
                                      </p:to>
                                    </p:set>
                                  </p:childTnLst>
                                </p:cTn>
                              </p:par>
                              <p:par>
                                <p:cTn id="14" presetID="42"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anim calcmode="lin" valueType="num">
                                      <p:cBhvr>
                                        <p:cTn id="17" dur="500" fill="hold"/>
                                        <p:tgtEl>
                                          <p:spTgt spid="14"/>
                                        </p:tgtEl>
                                        <p:attrNameLst>
                                          <p:attrName>ppt_x</p:attrName>
                                        </p:attrNameLst>
                                      </p:cBhvr>
                                      <p:tavLst>
                                        <p:tav tm="0">
                                          <p:val>
                                            <p:strVal val="#ppt_x"/>
                                          </p:val>
                                        </p:tav>
                                        <p:tav tm="100000">
                                          <p:val>
                                            <p:strVal val="#ppt_x"/>
                                          </p:val>
                                        </p:tav>
                                      </p:tavLst>
                                    </p:anim>
                                    <p:anim calcmode="lin" valueType="num">
                                      <p:cBhvr>
                                        <p:cTn id="18"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42"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anim calcmode="lin" valueType="num">
                                      <p:cBhvr>
                                        <p:cTn id="26" dur="500" fill="hold"/>
                                        <p:tgtEl>
                                          <p:spTgt spid="16"/>
                                        </p:tgtEl>
                                        <p:attrNameLst>
                                          <p:attrName>ppt_x</p:attrName>
                                        </p:attrNameLst>
                                      </p:cBhvr>
                                      <p:tavLst>
                                        <p:tav tm="0">
                                          <p:val>
                                            <p:strVal val="#ppt_x"/>
                                          </p:val>
                                        </p:tav>
                                        <p:tav tm="100000">
                                          <p:val>
                                            <p:strVal val="#ppt_x"/>
                                          </p:val>
                                        </p:tav>
                                      </p:tavLst>
                                    </p:anim>
                                    <p:anim calcmode="lin" valueType="num">
                                      <p:cBhvr>
                                        <p:cTn id="27"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16"/>
                                        </p:tgtEl>
                                        <p:attrNameLst>
                                          <p:attrName>style.visibility</p:attrName>
                                        </p:attrNameLst>
                                      </p:cBhvr>
                                      <p:to>
                                        <p:strVal val="hidden"/>
                                      </p:to>
                                    </p:set>
                                  </p:childTnLst>
                                </p:cTn>
                              </p:par>
                              <p:par>
                                <p:cTn id="32" presetID="42" presetClass="entr" presetSubtype="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anim calcmode="lin" valueType="num">
                                      <p:cBhvr>
                                        <p:cTn id="35" dur="500" fill="hold"/>
                                        <p:tgtEl>
                                          <p:spTgt spid="18"/>
                                        </p:tgtEl>
                                        <p:attrNameLst>
                                          <p:attrName>ppt_x</p:attrName>
                                        </p:attrNameLst>
                                      </p:cBhvr>
                                      <p:tavLst>
                                        <p:tav tm="0">
                                          <p:val>
                                            <p:strVal val="#ppt_x"/>
                                          </p:val>
                                        </p:tav>
                                        <p:tav tm="100000">
                                          <p:val>
                                            <p:strVal val="#ppt_x"/>
                                          </p:val>
                                        </p:tav>
                                      </p:tavLst>
                                    </p:anim>
                                    <p:anim calcmode="lin" valueType="num">
                                      <p:cBhvr>
                                        <p:cTn id="36" dur="5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1013455" y="884968"/>
            <a:ext cx="10165089" cy="5569622"/>
          </a:xfrm>
          <a:prstGeom prst="rect">
            <a:avLst/>
          </a:prstGeom>
        </p:spPr>
      </p:pic>
      <p:sp>
        <p:nvSpPr>
          <p:cNvPr id="6" name="文本框 5"/>
          <p:cNvSpPr txBox="1"/>
          <p:nvPr/>
        </p:nvSpPr>
        <p:spPr>
          <a:xfrm>
            <a:off x="9545445" y="241869"/>
            <a:ext cx="2280796" cy="369332"/>
          </a:xfrm>
          <a:prstGeom prst="rect">
            <a:avLst/>
          </a:prstGeom>
          <a:noFill/>
        </p:spPr>
        <p:txBody>
          <a:bodyPr wrap="square">
            <a:spAutoFit/>
          </a:bodyPr>
          <a:lstStyle/>
          <a:p>
            <a:r>
              <a:rPr lang="zh-CN" altLang="en-US" sz="1800" dirty="0">
                <a:latin typeface="微软雅黑" panose="020B0503020204020204" pitchFamily="34" charset="-122"/>
                <a:ea typeface="微软雅黑" panose="020B0503020204020204" pitchFamily="34" charset="-122"/>
              </a:rPr>
              <a:t>详细设计和功能实现</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66483" y="1120676"/>
            <a:ext cx="10184802" cy="3269613"/>
          </a:xfrm>
          <a:prstGeom prst="rect">
            <a:avLst/>
          </a:prstGeom>
          <a:noFill/>
        </p:spPr>
        <p:txBody>
          <a:bodyPr wrap="square">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基于知识库的自动问答拆分为</a:t>
            </a:r>
            <a:r>
              <a:rPr lang="en-US" altLang="zh-CN" sz="2000" dirty="0">
                <a:latin typeface="微软雅黑" panose="020B0503020204020204" pitchFamily="34" charset="-122"/>
                <a:ea typeface="微软雅黑" panose="020B0503020204020204" pitchFamily="34" charset="-122"/>
              </a:rPr>
              <a:t>2 </a:t>
            </a:r>
            <a:r>
              <a:rPr lang="zh-CN" altLang="en-US" sz="2000" dirty="0">
                <a:latin typeface="微软雅黑" panose="020B0503020204020204" pitchFamily="34" charset="-122"/>
                <a:ea typeface="微软雅黑" panose="020B0503020204020204" pitchFamily="34" charset="-122"/>
              </a:rPr>
              <a:t>个主要步骤：</a:t>
            </a:r>
            <a:r>
              <a:rPr lang="zh-CN" altLang="en-US" sz="2000" dirty="0">
                <a:solidFill>
                  <a:srgbClr val="FF0000"/>
                </a:solidFill>
                <a:latin typeface="微软雅黑" panose="020B0503020204020204" pitchFamily="34" charset="-122"/>
                <a:ea typeface="微软雅黑" panose="020B0503020204020204" pitchFamily="34" charset="-122"/>
              </a:rPr>
              <a:t>命名实体识别</a:t>
            </a:r>
            <a:r>
              <a:rPr lang="zh-CN" altLang="en-US" sz="2000" dirty="0">
                <a:latin typeface="微软雅黑" panose="020B0503020204020204" pitchFamily="34" charset="-122"/>
                <a:ea typeface="微软雅黑" panose="020B0503020204020204" pitchFamily="34" charset="-122"/>
              </a:rPr>
              <a:t>步骤和</a:t>
            </a:r>
            <a:r>
              <a:rPr lang="zh-CN" altLang="en-US" sz="2000" dirty="0">
                <a:solidFill>
                  <a:srgbClr val="FF0000"/>
                </a:solidFill>
                <a:latin typeface="微软雅黑" panose="020B0503020204020204" pitchFamily="34" charset="-122"/>
                <a:ea typeface="微软雅黑" panose="020B0503020204020204" pitchFamily="34" charset="-122"/>
              </a:rPr>
              <a:t>属性映射</a:t>
            </a:r>
            <a:r>
              <a:rPr lang="zh-CN" altLang="en-US" sz="2000" dirty="0">
                <a:latin typeface="微软雅黑" panose="020B0503020204020204" pitchFamily="34" charset="-122"/>
                <a:ea typeface="微软雅黑" panose="020B0503020204020204" pitchFamily="34" charset="-122"/>
              </a:rPr>
              <a:t>步骤。其中，实体识别步骤的目的是找到问句中询问的实体名称，而属性映射步骤的目的在于找到问句中询问的相关属性：</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命名实体识别步骤，采用</a:t>
            </a:r>
            <a:r>
              <a:rPr lang="en-US" altLang="zh-CN" sz="2000" dirty="0">
                <a:latin typeface="微软雅黑" panose="020B0503020204020204" pitchFamily="34" charset="-122"/>
                <a:ea typeface="微软雅黑" panose="020B0503020204020204" pitchFamily="34" charset="-122"/>
              </a:rPr>
              <a:t>Bert+BiLSTM+CRF</a:t>
            </a:r>
            <a:r>
              <a:rPr lang="zh-CN" altLang="en-US" sz="2000" dirty="0">
                <a:latin typeface="微软雅黑" panose="020B0503020204020204" pitchFamily="34" charset="-122"/>
                <a:ea typeface="微软雅黑" panose="020B0503020204020204" pitchFamily="34" charset="-122"/>
              </a:rPr>
              <a:t>方法（另外加上一些规则映射，可以提高覆盖度）；</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属性映射步骤，转换成文本相似度问题，采用</a:t>
            </a:r>
            <a:r>
              <a:rPr lang="en-US" altLang="zh-CN" sz="2000" dirty="0">
                <a:latin typeface="微软雅黑" panose="020B0503020204020204" pitchFamily="34" charset="-122"/>
                <a:ea typeface="微软雅黑" panose="020B0503020204020204" pitchFamily="34" charset="-122"/>
              </a:rPr>
              <a:t>BERT</a:t>
            </a:r>
            <a:r>
              <a:rPr lang="zh-CN" altLang="en-US" sz="2000" dirty="0">
                <a:latin typeface="微软雅黑" panose="020B0503020204020204" pitchFamily="34" charset="-122"/>
                <a:ea typeface="微软雅黑" panose="020B0503020204020204" pitchFamily="34" charset="-122"/>
              </a:rPr>
              <a:t>作二分类（对于歧义答案，需要有问答上下文）。</a:t>
            </a:r>
            <a:endParaRPr lang="en-US" altLang="zh-CN" sz="20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9545445" y="241869"/>
            <a:ext cx="2280796" cy="369332"/>
          </a:xfrm>
          <a:prstGeom prst="rect">
            <a:avLst/>
          </a:prstGeom>
          <a:noFill/>
        </p:spPr>
        <p:txBody>
          <a:bodyPr wrap="square">
            <a:spAutoFit/>
          </a:bodyPr>
          <a:lstStyle/>
          <a:p>
            <a:r>
              <a:rPr lang="zh-CN" altLang="en-US" sz="1800" dirty="0">
                <a:latin typeface="微软雅黑" panose="020B0503020204020204" pitchFamily="34" charset="-122"/>
                <a:ea typeface="微软雅黑" panose="020B0503020204020204" pitchFamily="34" charset="-122"/>
              </a:rPr>
              <a:t>详细设计和功能实现</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545445" y="241869"/>
            <a:ext cx="2280796" cy="369332"/>
          </a:xfrm>
          <a:prstGeom prst="rect">
            <a:avLst/>
          </a:prstGeom>
          <a:noFill/>
        </p:spPr>
        <p:txBody>
          <a:bodyPr wrap="square">
            <a:spAutoFit/>
          </a:bodyPr>
          <a:lstStyle/>
          <a:p>
            <a:r>
              <a:rPr lang="zh-CN" altLang="en-US" sz="1800" dirty="0">
                <a:latin typeface="微软雅黑" panose="020B0503020204020204" pitchFamily="34" charset="-122"/>
                <a:ea typeface="微软雅黑" panose="020B0503020204020204" pitchFamily="34" charset="-122"/>
              </a:rPr>
              <a:t>详细设计和功能实现</a:t>
            </a:r>
            <a:endParaRPr lang="zh-CN" altLang="en-US"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9016590" y="971550"/>
            <a:ext cx="2076450" cy="4914900"/>
          </a:xfrm>
          <a:prstGeom prst="rect">
            <a:avLst/>
          </a:prstGeom>
        </p:spPr>
      </p:pic>
      <p:sp>
        <p:nvSpPr>
          <p:cNvPr id="8" name="文本框 7"/>
          <p:cNvSpPr txBox="1"/>
          <p:nvPr/>
        </p:nvSpPr>
        <p:spPr>
          <a:xfrm>
            <a:off x="680422" y="1142575"/>
            <a:ext cx="7764330" cy="1363957"/>
          </a:xfrm>
          <a:prstGeom prst="rect">
            <a:avLst/>
          </a:prstGeom>
          <a:noFill/>
        </p:spPr>
        <p:txBody>
          <a:bodyPr wrap="square">
            <a:spAutoFit/>
          </a:bodyPr>
          <a:lstStyle/>
          <a:p>
            <a:r>
              <a:rPr lang="zh-CN" altLang="en-US" sz="2000" b="0" i="0" dirty="0">
                <a:solidFill>
                  <a:srgbClr val="333333"/>
                </a:solidFill>
                <a:effectLst/>
                <a:latin typeface="微软雅黑" panose="020B0503020204020204" pitchFamily="34" charset="-122"/>
                <a:ea typeface="微软雅黑" panose="020B0503020204020204" pitchFamily="34" charset="-122"/>
              </a:rPr>
              <a:t>采用</a:t>
            </a:r>
            <a:r>
              <a:rPr lang="en-US" altLang="zh-CN" sz="2000" b="0" i="0" dirty="0" err="1">
                <a:solidFill>
                  <a:srgbClr val="333333"/>
                </a:solidFill>
                <a:effectLst/>
                <a:latin typeface="微软雅黑" panose="020B0503020204020204" pitchFamily="34" charset="-122"/>
                <a:ea typeface="微软雅黑" panose="020B0503020204020204" pitchFamily="34" charset="-122"/>
              </a:rPr>
              <a:t>BERT+BiLSTM+CRF</a:t>
            </a:r>
            <a:r>
              <a:rPr lang="zh-CN" altLang="en-US" sz="2000" b="0" i="0" dirty="0">
                <a:solidFill>
                  <a:srgbClr val="333333"/>
                </a:solidFill>
                <a:effectLst/>
                <a:latin typeface="微软雅黑" panose="020B0503020204020204" pitchFamily="34" charset="-122"/>
                <a:ea typeface="微软雅黑" panose="020B0503020204020204" pitchFamily="34" charset="-122"/>
              </a:rPr>
              <a:t>模型进行命名实体识别（</a:t>
            </a:r>
            <a:r>
              <a:rPr lang="en-US" altLang="zh-CN" sz="2000" b="0" i="0" dirty="0">
                <a:solidFill>
                  <a:srgbClr val="333333"/>
                </a:solidFill>
                <a:effectLst/>
                <a:latin typeface="微软雅黑" panose="020B0503020204020204" pitchFamily="34" charset="-122"/>
                <a:ea typeface="微软雅黑" panose="020B0503020204020204" pitchFamily="34" charset="-122"/>
              </a:rPr>
              <a:t>Named Entity Recognition </a:t>
            </a:r>
            <a:r>
              <a:rPr lang="zh-CN" altLang="en-US" sz="2000" b="0" i="0" dirty="0">
                <a:solidFill>
                  <a:srgbClr val="333333"/>
                </a:solidFill>
                <a:effectLst/>
                <a:latin typeface="微软雅黑" panose="020B0503020204020204" pitchFamily="34" charset="-122"/>
                <a:ea typeface="微软雅黑" panose="020B0503020204020204" pitchFamily="34" charset="-122"/>
              </a:rPr>
              <a:t>简称</a:t>
            </a:r>
            <a:r>
              <a:rPr lang="en-US" altLang="zh-CN" sz="2000" b="0" i="0" dirty="0">
                <a:solidFill>
                  <a:srgbClr val="333333"/>
                </a:solidFill>
                <a:effectLst/>
                <a:latin typeface="微软雅黑" panose="020B0503020204020204" pitchFamily="34" charset="-122"/>
                <a:ea typeface="微软雅黑" panose="020B0503020204020204" pitchFamily="34" charset="-122"/>
              </a:rPr>
              <a:t>NER</a:t>
            </a:r>
            <a:r>
              <a:rPr lang="zh-CN" altLang="en-US" sz="2000" b="0" i="0" dirty="0">
                <a:solidFill>
                  <a:srgbClr val="333333"/>
                </a:solidFill>
                <a:effectLst/>
                <a:latin typeface="微软雅黑" panose="020B0503020204020204" pitchFamily="34" charset="-122"/>
                <a:ea typeface="微软雅黑" panose="020B0503020204020204" pitchFamily="34" charset="-122"/>
              </a:rPr>
              <a:t>），即实体识别。命名实体识别，是指识别文本中具有特定意义的实体，主要包括人名、地名、机构名、专有名词等。</a:t>
            </a:r>
            <a:endParaRPr lang="zh-CN" altLang="en-US" sz="20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680422" y="2699728"/>
            <a:ext cx="7764331" cy="3015697"/>
          </a:xfrm>
          <a:prstGeom prst="rect">
            <a:avLst/>
          </a:prstGeom>
          <a:noFill/>
        </p:spPr>
        <p:txBody>
          <a:bodyPr wrap="square">
            <a:spAutoFit/>
          </a:bodyPr>
          <a:lstStyle/>
          <a:p>
            <a:pPr marL="342900" indent="-342900" algn="l">
              <a:lnSpc>
                <a:spcPct val="120000"/>
              </a:lnSpc>
              <a:buFont typeface="Arial" panose="020B0604020202090204" pitchFamily="34" charset="0"/>
              <a:buChar char="•"/>
            </a:pPr>
            <a:r>
              <a:rPr lang="en-US" altLang="zh-CN" sz="2000" b="0" i="0" dirty="0">
                <a:solidFill>
                  <a:srgbClr val="333333"/>
                </a:solidFill>
                <a:effectLst/>
                <a:latin typeface="微软雅黑" panose="020B0503020204020204" pitchFamily="34" charset="-122"/>
                <a:ea typeface="微软雅黑" panose="020B0503020204020204" pitchFamily="34" charset="-122"/>
              </a:rPr>
              <a:t>BERT</a:t>
            </a:r>
            <a:r>
              <a:rPr lang="zh-CN" altLang="en-US" sz="2000" b="0" i="0" dirty="0">
                <a:solidFill>
                  <a:srgbClr val="333333"/>
                </a:solidFill>
                <a:effectLst/>
                <a:latin typeface="微软雅黑" panose="020B0503020204020204" pitchFamily="34" charset="-122"/>
                <a:ea typeface="微软雅黑" panose="020B0503020204020204" pitchFamily="34" charset="-122"/>
              </a:rPr>
              <a:t>（</a:t>
            </a:r>
            <a:r>
              <a:rPr lang="en-US" altLang="zh-CN" sz="2000" b="0" i="0" dirty="0">
                <a:solidFill>
                  <a:srgbClr val="333333"/>
                </a:solidFill>
                <a:effectLst/>
                <a:latin typeface="微软雅黑" panose="020B0503020204020204" pitchFamily="34" charset="-122"/>
                <a:ea typeface="微软雅黑" panose="020B0503020204020204" pitchFamily="34" charset="-122"/>
              </a:rPr>
              <a:t>Bidirectional Encoder Representation from Transformers</a:t>
            </a:r>
            <a:r>
              <a:rPr lang="zh-CN" altLang="en-US" sz="2000" b="0" i="0" dirty="0">
                <a:solidFill>
                  <a:srgbClr val="333333"/>
                </a:solidFill>
                <a:effectLst/>
                <a:latin typeface="微软雅黑" panose="020B0503020204020204" pitchFamily="34" charset="-122"/>
                <a:ea typeface="微软雅黑" panose="020B0503020204020204" pitchFamily="34" charset="-122"/>
              </a:rPr>
              <a:t>），即双向</a:t>
            </a:r>
            <a:r>
              <a:rPr lang="en-US" altLang="zh-CN" sz="2000" b="0" i="0" dirty="0">
                <a:solidFill>
                  <a:srgbClr val="333333"/>
                </a:solidFill>
                <a:effectLst/>
                <a:latin typeface="微软雅黑" panose="020B0503020204020204" pitchFamily="34" charset="-122"/>
                <a:ea typeface="微软雅黑" panose="020B0503020204020204" pitchFamily="34" charset="-122"/>
              </a:rPr>
              <a:t>Transformer</a:t>
            </a:r>
            <a:r>
              <a:rPr lang="zh-CN" altLang="en-US" sz="2000" b="0" i="0" dirty="0">
                <a:solidFill>
                  <a:srgbClr val="333333"/>
                </a:solidFill>
                <a:effectLst/>
                <a:latin typeface="微软雅黑" panose="020B0503020204020204" pitchFamily="34" charset="-122"/>
                <a:ea typeface="微软雅黑" panose="020B0503020204020204" pitchFamily="34" charset="-122"/>
              </a:rPr>
              <a:t>的</a:t>
            </a:r>
            <a:r>
              <a:rPr lang="en-US" altLang="zh-CN" sz="2000" b="0" i="0" dirty="0">
                <a:solidFill>
                  <a:srgbClr val="333333"/>
                </a:solidFill>
                <a:effectLst/>
                <a:latin typeface="微软雅黑" panose="020B0503020204020204" pitchFamily="34" charset="-122"/>
                <a:ea typeface="微软雅黑" panose="020B0503020204020204" pitchFamily="34" charset="-122"/>
              </a:rPr>
              <a:t>Encoder</a:t>
            </a:r>
            <a:r>
              <a:rPr lang="zh-CN" altLang="en-US" sz="2000" b="0" i="0" dirty="0">
                <a:solidFill>
                  <a:srgbClr val="333333"/>
                </a:solidFill>
                <a:effectLst/>
                <a:latin typeface="微软雅黑" panose="020B0503020204020204" pitchFamily="34" charset="-122"/>
                <a:ea typeface="微软雅黑" panose="020B0503020204020204" pitchFamily="34" charset="-122"/>
              </a:rPr>
              <a:t>。模型的创新点在预训练方法上，即用了</a:t>
            </a:r>
            <a:r>
              <a:rPr lang="en-US" altLang="zh-CN" sz="2000" b="0" i="0" dirty="0">
                <a:solidFill>
                  <a:srgbClr val="333333"/>
                </a:solidFill>
                <a:effectLst/>
                <a:latin typeface="微软雅黑" panose="020B0503020204020204" pitchFamily="34" charset="-122"/>
                <a:ea typeface="微软雅黑" panose="020B0503020204020204" pitchFamily="34" charset="-122"/>
              </a:rPr>
              <a:t>Masked LM</a:t>
            </a:r>
            <a:r>
              <a:rPr lang="zh-CN" altLang="en-US" sz="2000" b="0" i="0" dirty="0">
                <a:solidFill>
                  <a:srgbClr val="333333"/>
                </a:solidFill>
                <a:effectLst/>
                <a:latin typeface="微软雅黑" panose="020B0503020204020204" pitchFamily="34" charset="-122"/>
                <a:ea typeface="微软雅黑" panose="020B0503020204020204" pitchFamily="34" charset="-122"/>
              </a:rPr>
              <a:t>和</a:t>
            </a:r>
            <a:r>
              <a:rPr lang="en-US" altLang="zh-CN" sz="2000" b="0" i="0" dirty="0">
                <a:solidFill>
                  <a:srgbClr val="333333"/>
                </a:solidFill>
                <a:effectLst/>
                <a:latin typeface="微软雅黑" panose="020B0503020204020204" pitchFamily="34" charset="-122"/>
                <a:ea typeface="微软雅黑" panose="020B0503020204020204" pitchFamily="34" charset="-122"/>
              </a:rPr>
              <a:t>Next Sentence Prediction</a:t>
            </a:r>
            <a:r>
              <a:rPr lang="zh-CN" altLang="en-US" sz="2000" b="0" i="0" dirty="0">
                <a:solidFill>
                  <a:srgbClr val="333333"/>
                </a:solidFill>
                <a:effectLst/>
                <a:latin typeface="微软雅黑" panose="020B0503020204020204" pitchFamily="34" charset="-122"/>
                <a:ea typeface="微软雅黑" panose="020B0503020204020204" pitchFamily="34" charset="-122"/>
              </a:rPr>
              <a:t>两种方法分别捕捉词语和句子级别的表示。</a:t>
            </a:r>
            <a:endParaRPr lang="zh-CN" altLang="en-US" sz="2000" b="0" i="0" dirty="0">
              <a:solidFill>
                <a:srgbClr val="333333"/>
              </a:solidFill>
              <a:effectLst/>
              <a:latin typeface="微软雅黑" panose="020B0503020204020204" pitchFamily="34" charset="-122"/>
              <a:ea typeface="微软雅黑" panose="020B0503020204020204" pitchFamily="34" charset="-122"/>
            </a:endParaRPr>
          </a:p>
          <a:p>
            <a:pPr marL="342900" indent="-342900" algn="l">
              <a:lnSpc>
                <a:spcPct val="120000"/>
              </a:lnSpc>
              <a:buFont typeface="Arial" panose="020B0604020202090204" pitchFamily="34" charset="0"/>
              <a:buChar char="•"/>
            </a:pPr>
            <a:r>
              <a:rPr lang="en-US" altLang="zh-CN" sz="2000" b="0" i="0" dirty="0" err="1">
                <a:solidFill>
                  <a:srgbClr val="333333"/>
                </a:solidFill>
                <a:effectLst/>
                <a:latin typeface="微软雅黑" panose="020B0503020204020204" pitchFamily="34" charset="-122"/>
                <a:ea typeface="微软雅黑" panose="020B0503020204020204" pitchFamily="34" charset="-122"/>
              </a:rPr>
              <a:t>BiLSTM</a:t>
            </a:r>
            <a:r>
              <a:rPr lang="zh-CN" altLang="en-US" sz="2000" b="0" i="0" dirty="0">
                <a:solidFill>
                  <a:srgbClr val="333333"/>
                </a:solidFill>
                <a:effectLst/>
                <a:latin typeface="微软雅黑" panose="020B0503020204020204" pitchFamily="34" charset="-122"/>
                <a:ea typeface="微软雅黑" panose="020B0503020204020204" pitchFamily="34" charset="-122"/>
              </a:rPr>
              <a:t>是</a:t>
            </a:r>
            <a:r>
              <a:rPr lang="en-US" altLang="zh-CN" sz="2000" b="0" i="0" dirty="0">
                <a:solidFill>
                  <a:srgbClr val="333333"/>
                </a:solidFill>
                <a:effectLst/>
                <a:latin typeface="微软雅黑" panose="020B0503020204020204" pitchFamily="34" charset="-122"/>
                <a:ea typeface="微软雅黑" panose="020B0503020204020204" pitchFamily="34" charset="-122"/>
              </a:rPr>
              <a:t>Bi-directional Long Short-Term Memory</a:t>
            </a:r>
            <a:r>
              <a:rPr lang="zh-CN" altLang="en-US" sz="2000" b="0" i="0" dirty="0">
                <a:solidFill>
                  <a:srgbClr val="333333"/>
                </a:solidFill>
                <a:effectLst/>
                <a:latin typeface="微软雅黑" panose="020B0503020204020204" pitchFamily="34" charset="-122"/>
                <a:ea typeface="微软雅黑" panose="020B0503020204020204" pitchFamily="34" charset="-122"/>
              </a:rPr>
              <a:t>的缩写，是由前向</a:t>
            </a:r>
            <a:r>
              <a:rPr lang="en-US" altLang="zh-CN" sz="2000" b="0" i="0" dirty="0">
                <a:solidFill>
                  <a:srgbClr val="333333"/>
                </a:solidFill>
                <a:effectLst/>
                <a:latin typeface="微软雅黑" panose="020B0503020204020204" pitchFamily="34" charset="-122"/>
                <a:ea typeface="微软雅黑" panose="020B0503020204020204" pitchFamily="34" charset="-122"/>
              </a:rPr>
              <a:t>LSTM</a:t>
            </a:r>
            <a:r>
              <a:rPr lang="zh-CN" altLang="en-US" sz="2000" b="0" i="0" dirty="0">
                <a:solidFill>
                  <a:srgbClr val="333333"/>
                </a:solidFill>
                <a:effectLst/>
                <a:latin typeface="微软雅黑" panose="020B0503020204020204" pitchFamily="34" charset="-122"/>
                <a:ea typeface="微软雅黑" panose="020B0503020204020204" pitchFamily="34" charset="-122"/>
              </a:rPr>
              <a:t>与后向</a:t>
            </a:r>
            <a:r>
              <a:rPr lang="en-US" altLang="zh-CN" sz="2000" b="0" i="0" dirty="0">
                <a:solidFill>
                  <a:srgbClr val="333333"/>
                </a:solidFill>
                <a:effectLst/>
                <a:latin typeface="微软雅黑" panose="020B0503020204020204" pitchFamily="34" charset="-122"/>
                <a:ea typeface="微软雅黑" panose="020B0503020204020204" pitchFamily="34" charset="-122"/>
              </a:rPr>
              <a:t>LSTM</a:t>
            </a:r>
            <a:r>
              <a:rPr lang="zh-CN" altLang="en-US" sz="2000" b="0" i="0" dirty="0">
                <a:solidFill>
                  <a:srgbClr val="333333"/>
                </a:solidFill>
                <a:effectLst/>
                <a:latin typeface="微软雅黑" panose="020B0503020204020204" pitchFamily="34" charset="-122"/>
                <a:ea typeface="微软雅黑" panose="020B0503020204020204" pitchFamily="34" charset="-122"/>
              </a:rPr>
              <a:t>组合而成。</a:t>
            </a:r>
            <a:endParaRPr lang="zh-CN" altLang="en-US" sz="2000" b="0" i="0" dirty="0">
              <a:solidFill>
                <a:srgbClr val="333333"/>
              </a:solidFill>
              <a:effectLst/>
              <a:latin typeface="微软雅黑" panose="020B0503020204020204" pitchFamily="34" charset="-122"/>
              <a:ea typeface="微软雅黑" panose="020B0503020204020204" pitchFamily="34" charset="-122"/>
            </a:endParaRPr>
          </a:p>
          <a:p>
            <a:pPr marL="342900" indent="-342900" algn="l">
              <a:lnSpc>
                <a:spcPct val="120000"/>
              </a:lnSpc>
              <a:buFont typeface="Arial" panose="020B0604020202090204" pitchFamily="34" charset="0"/>
              <a:buChar char="•"/>
            </a:pPr>
            <a:r>
              <a:rPr lang="en-US" altLang="zh-CN" sz="2000" b="0" i="0" dirty="0">
                <a:solidFill>
                  <a:srgbClr val="333333"/>
                </a:solidFill>
                <a:effectLst/>
                <a:latin typeface="微软雅黑" panose="020B0503020204020204" pitchFamily="34" charset="-122"/>
                <a:ea typeface="微软雅黑" panose="020B0503020204020204" pitchFamily="34" charset="-122"/>
              </a:rPr>
              <a:t>CRF</a:t>
            </a:r>
            <a:r>
              <a:rPr lang="zh-CN" altLang="en-US" sz="2000" b="0" i="0" dirty="0">
                <a:solidFill>
                  <a:srgbClr val="333333"/>
                </a:solidFill>
                <a:effectLst/>
                <a:latin typeface="微软雅黑" panose="020B0503020204020204" pitchFamily="34" charset="-122"/>
                <a:ea typeface="微软雅黑" panose="020B0503020204020204" pitchFamily="34" charset="-122"/>
              </a:rPr>
              <a:t>为条件随机场，可以用于构造在给定一组输入随机变量的条件下</a:t>
            </a:r>
            <a:r>
              <a:rPr lang="en-US" altLang="zh-CN" sz="2000" b="0" i="0" dirty="0">
                <a:solidFill>
                  <a:srgbClr val="333333"/>
                </a:solidFill>
                <a:effectLst/>
                <a:latin typeface="微软雅黑" panose="020B0503020204020204" pitchFamily="34" charset="-122"/>
                <a:ea typeface="微软雅黑" panose="020B0503020204020204" pitchFamily="34" charset="-122"/>
              </a:rPr>
              <a:t>,</a:t>
            </a:r>
            <a:r>
              <a:rPr lang="zh-CN" altLang="en-US" sz="2000" b="0" i="0" dirty="0">
                <a:solidFill>
                  <a:srgbClr val="333333"/>
                </a:solidFill>
                <a:effectLst/>
                <a:latin typeface="微软雅黑" panose="020B0503020204020204" pitchFamily="34" charset="-122"/>
                <a:ea typeface="微软雅黑" panose="020B0503020204020204" pitchFamily="34" charset="-122"/>
              </a:rPr>
              <a:t>另一组输出随机变量的条件概率分布模型。</a:t>
            </a:r>
            <a:endParaRPr lang="zh-CN" altLang="en-US" sz="2000" b="0" i="0" dirty="0">
              <a:solidFill>
                <a:srgbClr val="333333"/>
              </a:solidFill>
              <a:effectLst/>
              <a:latin typeface="微软雅黑" panose="020B0503020204020204" pitchFamily="34" charset="-122"/>
              <a:ea typeface="微软雅黑" panose="020B0503020204020204" pitchFamily="34" charset="-122"/>
            </a:endParaRPr>
          </a:p>
        </p:txBody>
      </p:sp>
      <p:sp>
        <p:nvSpPr>
          <p:cNvPr id="11" name="文本框 10"/>
          <p:cNvSpPr txBox="1"/>
          <p:nvPr/>
        </p:nvSpPr>
        <p:spPr>
          <a:xfrm>
            <a:off x="680422" y="6071116"/>
            <a:ext cx="7067774" cy="369332"/>
          </a:xfrm>
          <a:prstGeom prst="rect">
            <a:avLst/>
          </a:prstGeom>
          <a:noFill/>
        </p:spPr>
        <p:txBody>
          <a:bodyPr wrap="square" rtlCol="0">
            <a:spAutoFit/>
          </a:bodyPr>
          <a:lstStyle/>
          <a:p>
            <a:r>
              <a:rPr lang="zh-CN" altLang="en-US" dirty="0"/>
              <a:t>数据集：</a:t>
            </a:r>
            <a:r>
              <a:rPr lang="en-US" altLang="zh-CN" b="1" i="0" dirty="0">
                <a:solidFill>
                  <a:srgbClr val="4A4A4A"/>
                </a:solidFill>
                <a:effectLst/>
                <a:latin typeface="Open Sans" panose="020B0604020202020204" pitchFamily="34" charset="0"/>
                <a:hlinkClick r:id="rId2"/>
              </a:rPr>
              <a:t>CCKS 2020</a:t>
            </a:r>
            <a:r>
              <a:rPr lang="zh-CN" altLang="en-US" b="1" i="0" dirty="0">
                <a:solidFill>
                  <a:srgbClr val="4A4A4A"/>
                </a:solidFill>
                <a:effectLst/>
                <a:latin typeface="Open Sans" panose="020B0604020202020204" pitchFamily="34" charset="0"/>
                <a:hlinkClick r:id="rId2"/>
              </a:rPr>
              <a:t>：面向中文电子病历的医疗实体及事件抽取</a:t>
            </a: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矩形 5"/>
          <p:cNvSpPr/>
          <p:nvPr/>
        </p:nvSpPr>
        <p:spPr>
          <a:xfrm>
            <a:off x="4789405" y="1232553"/>
            <a:ext cx="937895" cy="5803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内容占位符 2"/>
          <p:cNvSpPr>
            <a:spLocks noGrp="1"/>
          </p:cNvSpPr>
          <p:nvPr>
            <p:ph idx="1"/>
          </p:nvPr>
        </p:nvSpPr>
        <p:spPr>
          <a:xfrm>
            <a:off x="5698725" y="1283292"/>
            <a:ext cx="2559685" cy="580390"/>
          </a:xfrm>
        </p:spPr>
        <p:txBody>
          <a:bodyPr>
            <a:noAutofit/>
          </a:bodyPr>
          <a:lstStyle/>
          <a:p>
            <a:pPr marL="0" indent="0">
              <a:buNone/>
            </a:pPr>
            <a:r>
              <a:rPr lang="en-US" altLang="zh-CN" sz="2400"/>
              <a:t> </a:t>
            </a:r>
            <a:r>
              <a:rPr lang="zh-CN" altLang="en-US" sz="2400">
                <a:latin typeface="微软雅黑" panose="020B0503020204020204" pitchFamily="34" charset="-122"/>
                <a:ea typeface="微软雅黑" panose="020B0503020204020204" pitchFamily="34" charset="-122"/>
              </a:rPr>
              <a:t>项目背景和需求</a:t>
            </a:r>
            <a:endParaRPr lang="zh-CN" altLang="en-US" sz="2400" dirty="0">
              <a:latin typeface="微软雅黑" panose="020B0503020204020204" pitchFamily="34" charset="-122"/>
              <a:ea typeface="微软雅黑" panose="020B0503020204020204" pitchFamily="34" charset="-122"/>
            </a:endParaRPr>
          </a:p>
          <a:p>
            <a:endParaRPr lang="zh-CN" altLang="en-US" sz="2400" dirty="0"/>
          </a:p>
        </p:txBody>
      </p:sp>
      <p:sp>
        <p:nvSpPr>
          <p:cNvPr id="8" name="矩形 7"/>
          <p:cNvSpPr/>
          <p:nvPr/>
        </p:nvSpPr>
        <p:spPr>
          <a:xfrm>
            <a:off x="-635" y="-9525"/>
            <a:ext cx="1742440" cy="68770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98475" y="2088515"/>
            <a:ext cx="923290" cy="2554545"/>
          </a:xfrm>
          <a:prstGeom prst="rect">
            <a:avLst/>
          </a:prstGeom>
          <a:noFill/>
        </p:spPr>
        <p:txBody>
          <a:bodyPr wrap="square" rtlCol="0">
            <a:spAutoFit/>
          </a:bodyPr>
          <a:lstStyle/>
          <a:p>
            <a:r>
              <a:rPr lang="zh-CN" altLang="en-US" sz="4000" b="1">
                <a:solidFill>
                  <a:schemeClr val="bg1"/>
                </a:solidFill>
                <a:latin typeface="微软雅黑" panose="020B0503020204020204" pitchFamily="34" charset="-122"/>
                <a:ea typeface="微软雅黑" panose="020B0503020204020204" pitchFamily="34" charset="-122"/>
              </a:rPr>
              <a:t>报告内容</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4925295" y="1261763"/>
            <a:ext cx="699135" cy="521970"/>
          </a:xfrm>
          <a:prstGeom prst="rect">
            <a:avLst/>
          </a:prstGeom>
          <a:solidFill>
            <a:schemeClr val="accent1"/>
          </a:solidFill>
        </p:spPr>
        <p:txBody>
          <a:bodyPr wrap="square" rtlCol="0">
            <a:spAutoFit/>
          </a:bodyPr>
          <a:lstStyle/>
          <a:p>
            <a:r>
              <a:rPr lang="en-US" altLang="zh-CN" sz="2800">
                <a:solidFill>
                  <a:schemeClr val="bg1"/>
                </a:solidFill>
                <a:latin typeface="微软雅黑" panose="020B0503020204020204" pitchFamily="34" charset="-122"/>
                <a:ea typeface="微软雅黑" panose="020B0503020204020204" pitchFamily="34" charset="-122"/>
              </a:rPr>
              <a:t>01</a:t>
            </a:r>
            <a:endParaRPr lang="en-US" altLang="zh-CN" sz="280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4789405" y="2129173"/>
            <a:ext cx="937895" cy="5803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727935" y="2129173"/>
            <a:ext cx="2859405" cy="580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内容占位符 2"/>
          <p:cNvSpPr>
            <a:spLocks noGrp="1"/>
          </p:cNvSpPr>
          <p:nvPr/>
        </p:nvSpPr>
        <p:spPr>
          <a:xfrm>
            <a:off x="5698724" y="2129808"/>
            <a:ext cx="3219807" cy="58039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75000"/>
              <a:buFont typeface="Arial" panose="020B0604020202090204" pitchFamily="34" charset="0"/>
              <a:buChar char="•"/>
              <a:defRPr sz="2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575945" indent="-228600" algn="l" defTabSz="914400" rtl="0" eaLnBrk="1" fontAlgn="auto" latinLnBrk="0" hangingPunct="1">
              <a:lnSpc>
                <a:spcPct val="120000"/>
              </a:lnSpc>
              <a:spcBef>
                <a:spcPts val="500"/>
              </a:spcBef>
              <a:buSzPct val="75000"/>
              <a:buFont typeface="Arial" panose="020B0604020202090204" pitchFamily="34" charset="0"/>
              <a:buChar char="•"/>
              <a:defRPr sz="22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2pPr>
            <a:lvl3pPr marL="1007745" indent="-228600" algn="l" defTabSz="914400" rtl="0" eaLnBrk="1" fontAlgn="auto" latinLnBrk="0" hangingPunct="1">
              <a:lnSpc>
                <a:spcPct val="120000"/>
              </a:lnSpc>
              <a:spcBef>
                <a:spcPts val="500"/>
              </a:spcBef>
              <a:buSzPct val="75000"/>
              <a:buFont typeface="Arial" panose="020B0604020202090204" pitchFamily="34" charset="0"/>
              <a:buChar char="‒"/>
              <a:defRPr sz="2000"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3pPr>
            <a:lvl4pPr marL="1511935" indent="-228600" algn="l" defTabSz="914400" rtl="0" eaLnBrk="1" fontAlgn="auto" latinLnBrk="0" hangingPunct="1">
              <a:lnSpc>
                <a:spcPct val="100000"/>
              </a:lnSpc>
              <a:spcBef>
                <a:spcPts val="500"/>
              </a:spcBef>
              <a:buSzPct val="75000"/>
              <a:buFont typeface="Arial" panose="020B0604020202090204" pitchFamily="34" charset="0"/>
              <a:buChar char="˃"/>
              <a:defRPr sz="1800" kern="1200">
                <a:solidFill>
                  <a:schemeClr val="tx1">
                    <a:lumMod val="50000"/>
                    <a:lumOff val="50000"/>
                  </a:schemeClr>
                </a:solidFill>
                <a:latin typeface="微软雅黑" panose="020B0503020204020204" pitchFamily="34" charset="-122"/>
                <a:ea typeface="微软雅黑" panose="020B0503020204020204" pitchFamily="34" charset="-122"/>
                <a:cs typeface="+mn-cs"/>
              </a:defRPr>
            </a:lvl4pPr>
            <a:lvl5pPr marL="1943735" indent="-228600" algn="l" defTabSz="914400" rtl="0" eaLnBrk="1" fontAlgn="auto" latinLnBrk="0" hangingPunct="1">
              <a:lnSpc>
                <a:spcPct val="90000"/>
              </a:lnSpc>
              <a:spcBef>
                <a:spcPts val="500"/>
              </a:spcBef>
              <a:buSzPct val="75000"/>
              <a:buFont typeface="Arial" panose="020B0604020202090204" pitchFamily="34" charset="0"/>
              <a:buChar char="˃"/>
              <a:defRPr sz="1800" kern="1200">
                <a:solidFill>
                  <a:schemeClr val="tx1">
                    <a:lumMod val="50000"/>
                    <a:lumOff val="50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en-US" altLang="zh-CN" sz="2400" dirty="0"/>
              <a:t> </a:t>
            </a:r>
            <a:r>
              <a:rPr lang="zh-CN" altLang="en-US" sz="2400" dirty="0"/>
              <a:t>设计思路和技术路线</a:t>
            </a:r>
            <a:endParaRPr lang="zh-CN" altLang="en-US" sz="2400" dirty="0"/>
          </a:p>
          <a:p>
            <a:endParaRPr lang="zh-CN" altLang="en-US" sz="2400" dirty="0"/>
          </a:p>
        </p:txBody>
      </p:sp>
      <p:sp>
        <p:nvSpPr>
          <p:cNvPr id="14" name="文本框 13"/>
          <p:cNvSpPr txBox="1"/>
          <p:nvPr/>
        </p:nvSpPr>
        <p:spPr>
          <a:xfrm>
            <a:off x="4925295" y="2158383"/>
            <a:ext cx="699135" cy="521970"/>
          </a:xfrm>
          <a:prstGeom prst="rect">
            <a:avLst/>
          </a:prstGeom>
          <a:solidFill>
            <a:schemeClr val="accent1"/>
          </a:solidFill>
        </p:spPr>
        <p:txBody>
          <a:bodyPr wrap="squar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02</a:t>
            </a:r>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4789405" y="3086118"/>
            <a:ext cx="937895" cy="5803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727300" y="3086118"/>
            <a:ext cx="2860040" cy="580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2"/>
          <p:cNvSpPr>
            <a:spLocks noGrp="1"/>
          </p:cNvSpPr>
          <p:nvPr/>
        </p:nvSpPr>
        <p:spPr>
          <a:xfrm>
            <a:off x="5698725" y="3086753"/>
            <a:ext cx="3219806" cy="58039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75000"/>
              <a:buFont typeface="Arial" panose="020B0604020202090204" pitchFamily="34" charset="0"/>
              <a:buChar char="•"/>
              <a:defRPr sz="2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575945" indent="-228600" algn="l" defTabSz="914400" rtl="0" eaLnBrk="1" fontAlgn="auto" latinLnBrk="0" hangingPunct="1">
              <a:lnSpc>
                <a:spcPct val="120000"/>
              </a:lnSpc>
              <a:spcBef>
                <a:spcPts val="500"/>
              </a:spcBef>
              <a:buSzPct val="75000"/>
              <a:buFont typeface="Arial" panose="020B0604020202090204" pitchFamily="34" charset="0"/>
              <a:buChar char="•"/>
              <a:defRPr sz="22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2pPr>
            <a:lvl3pPr marL="1007745" indent="-228600" algn="l" defTabSz="914400" rtl="0" eaLnBrk="1" fontAlgn="auto" latinLnBrk="0" hangingPunct="1">
              <a:lnSpc>
                <a:spcPct val="120000"/>
              </a:lnSpc>
              <a:spcBef>
                <a:spcPts val="500"/>
              </a:spcBef>
              <a:buSzPct val="75000"/>
              <a:buFont typeface="Arial" panose="020B0604020202090204" pitchFamily="34" charset="0"/>
              <a:buChar char="‒"/>
              <a:defRPr sz="2000"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3pPr>
            <a:lvl4pPr marL="1511935" indent="-228600" algn="l" defTabSz="914400" rtl="0" eaLnBrk="1" fontAlgn="auto" latinLnBrk="0" hangingPunct="1">
              <a:lnSpc>
                <a:spcPct val="100000"/>
              </a:lnSpc>
              <a:spcBef>
                <a:spcPts val="500"/>
              </a:spcBef>
              <a:buSzPct val="75000"/>
              <a:buFont typeface="Arial" panose="020B0604020202090204" pitchFamily="34" charset="0"/>
              <a:buChar char="˃"/>
              <a:defRPr sz="1800" kern="1200">
                <a:solidFill>
                  <a:schemeClr val="tx1">
                    <a:lumMod val="50000"/>
                    <a:lumOff val="50000"/>
                  </a:schemeClr>
                </a:solidFill>
                <a:latin typeface="微软雅黑" panose="020B0503020204020204" pitchFamily="34" charset="-122"/>
                <a:ea typeface="微软雅黑" panose="020B0503020204020204" pitchFamily="34" charset="-122"/>
                <a:cs typeface="+mn-cs"/>
              </a:defRPr>
            </a:lvl4pPr>
            <a:lvl5pPr marL="1943735" indent="-228600" algn="l" defTabSz="914400" rtl="0" eaLnBrk="1" fontAlgn="auto" latinLnBrk="0" hangingPunct="1">
              <a:lnSpc>
                <a:spcPct val="90000"/>
              </a:lnSpc>
              <a:spcBef>
                <a:spcPts val="500"/>
              </a:spcBef>
              <a:buSzPct val="75000"/>
              <a:buFont typeface="Arial" panose="020B0604020202090204" pitchFamily="34" charset="0"/>
              <a:buChar char="˃"/>
              <a:defRPr sz="1800" kern="1200">
                <a:solidFill>
                  <a:schemeClr val="tx1">
                    <a:lumMod val="50000"/>
                    <a:lumOff val="50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en-US" altLang="zh-CN" sz="2400" dirty="0"/>
              <a:t> </a:t>
            </a:r>
            <a:r>
              <a:rPr lang="zh-CN" altLang="en-US" sz="2400" dirty="0"/>
              <a:t>详细设计和功能实现</a:t>
            </a:r>
            <a:endParaRPr lang="zh-CN" altLang="en-US" sz="2400" dirty="0"/>
          </a:p>
          <a:p>
            <a:endParaRPr lang="zh-CN" altLang="en-US" sz="2400" dirty="0"/>
          </a:p>
        </p:txBody>
      </p:sp>
      <p:sp>
        <p:nvSpPr>
          <p:cNvPr id="18" name="文本框 17"/>
          <p:cNvSpPr txBox="1"/>
          <p:nvPr/>
        </p:nvSpPr>
        <p:spPr>
          <a:xfrm>
            <a:off x="4925295" y="3115328"/>
            <a:ext cx="699135" cy="521970"/>
          </a:xfrm>
          <a:prstGeom prst="rect">
            <a:avLst/>
          </a:prstGeom>
          <a:solidFill>
            <a:schemeClr val="accent1"/>
          </a:solidFill>
        </p:spPr>
        <p:txBody>
          <a:bodyPr wrap="squar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03</a:t>
            </a:r>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4789405" y="4010043"/>
            <a:ext cx="937895" cy="5803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5727300" y="4010043"/>
            <a:ext cx="2859405" cy="580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内容占位符 2"/>
          <p:cNvSpPr>
            <a:spLocks noGrp="1"/>
          </p:cNvSpPr>
          <p:nvPr/>
        </p:nvSpPr>
        <p:spPr>
          <a:xfrm>
            <a:off x="5698724" y="4046825"/>
            <a:ext cx="3076175" cy="52197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75000"/>
              <a:buFont typeface="Arial" panose="020B0604020202090204" pitchFamily="34" charset="0"/>
              <a:buChar char="•"/>
              <a:defRPr sz="280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575945" indent="-228600" algn="l" defTabSz="914400" rtl="0" eaLnBrk="1" fontAlgn="auto" latinLnBrk="0" hangingPunct="1">
              <a:lnSpc>
                <a:spcPct val="120000"/>
              </a:lnSpc>
              <a:spcBef>
                <a:spcPts val="500"/>
              </a:spcBef>
              <a:buSzPct val="75000"/>
              <a:buFont typeface="Arial" panose="020B0604020202090204" pitchFamily="34" charset="0"/>
              <a:buChar char="•"/>
              <a:defRPr sz="22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2pPr>
            <a:lvl3pPr marL="1007745" indent="-228600" algn="l" defTabSz="914400" rtl="0" eaLnBrk="1" fontAlgn="auto" latinLnBrk="0" hangingPunct="1">
              <a:lnSpc>
                <a:spcPct val="120000"/>
              </a:lnSpc>
              <a:spcBef>
                <a:spcPts val="500"/>
              </a:spcBef>
              <a:buSzPct val="75000"/>
              <a:buFont typeface="Arial" panose="020B0604020202090204" pitchFamily="34" charset="0"/>
              <a:buChar char="‒"/>
              <a:defRPr sz="2000" kern="1200">
                <a:solidFill>
                  <a:schemeClr val="tx1">
                    <a:lumMod val="65000"/>
                    <a:lumOff val="35000"/>
                  </a:schemeClr>
                </a:solidFill>
                <a:latin typeface="微软雅黑" panose="020B0503020204020204" pitchFamily="34" charset="-122"/>
                <a:ea typeface="微软雅黑" panose="020B0503020204020204" pitchFamily="34" charset="-122"/>
                <a:cs typeface="+mn-cs"/>
              </a:defRPr>
            </a:lvl3pPr>
            <a:lvl4pPr marL="1511935" indent="-228600" algn="l" defTabSz="914400" rtl="0" eaLnBrk="1" fontAlgn="auto" latinLnBrk="0" hangingPunct="1">
              <a:lnSpc>
                <a:spcPct val="100000"/>
              </a:lnSpc>
              <a:spcBef>
                <a:spcPts val="500"/>
              </a:spcBef>
              <a:buSzPct val="75000"/>
              <a:buFont typeface="Arial" panose="020B0604020202090204" pitchFamily="34" charset="0"/>
              <a:buChar char="˃"/>
              <a:defRPr sz="1800" kern="1200">
                <a:solidFill>
                  <a:schemeClr val="tx1">
                    <a:lumMod val="50000"/>
                    <a:lumOff val="50000"/>
                  </a:schemeClr>
                </a:solidFill>
                <a:latin typeface="微软雅黑" panose="020B0503020204020204" pitchFamily="34" charset="-122"/>
                <a:ea typeface="微软雅黑" panose="020B0503020204020204" pitchFamily="34" charset="-122"/>
                <a:cs typeface="+mn-cs"/>
              </a:defRPr>
            </a:lvl4pPr>
            <a:lvl5pPr marL="1943735" indent="-228600" algn="l" defTabSz="914400" rtl="0" eaLnBrk="1" fontAlgn="auto" latinLnBrk="0" hangingPunct="1">
              <a:lnSpc>
                <a:spcPct val="90000"/>
              </a:lnSpc>
              <a:spcBef>
                <a:spcPts val="500"/>
              </a:spcBef>
              <a:buSzPct val="75000"/>
              <a:buFont typeface="Arial" panose="020B0604020202090204" pitchFamily="34" charset="0"/>
              <a:buChar char="˃"/>
              <a:defRPr sz="1800" kern="1200">
                <a:solidFill>
                  <a:schemeClr val="tx1">
                    <a:lumMod val="50000"/>
                    <a:lumOff val="50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en-US" altLang="zh-CN" sz="2400" dirty="0"/>
              <a:t> </a:t>
            </a:r>
            <a:r>
              <a:rPr lang="zh-CN" altLang="en-US" sz="2400" dirty="0"/>
              <a:t>技术难点及解决方案</a:t>
            </a:r>
            <a:endParaRPr lang="zh-CN" altLang="en-US" sz="2400" dirty="0"/>
          </a:p>
          <a:p>
            <a:endParaRPr lang="zh-CN" altLang="en-US" sz="2400" dirty="0"/>
          </a:p>
        </p:txBody>
      </p:sp>
      <p:sp>
        <p:nvSpPr>
          <p:cNvPr id="22" name="文本框 21"/>
          <p:cNvSpPr txBox="1"/>
          <p:nvPr/>
        </p:nvSpPr>
        <p:spPr>
          <a:xfrm>
            <a:off x="4925295" y="4039253"/>
            <a:ext cx="699135" cy="521970"/>
          </a:xfrm>
          <a:prstGeom prst="rect">
            <a:avLst/>
          </a:prstGeom>
          <a:solidFill>
            <a:schemeClr val="accent1"/>
          </a:solidFill>
        </p:spPr>
        <p:txBody>
          <a:bodyPr wrap="squar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04</a:t>
            </a:r>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a:xfrm>
            <a:off x="4804019" y="4892233"/>
            <a:ext cx="937895" cy="5803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4939909" y="4921443"/>
            <a:ext cx="699135" cy="521970"/>
          </a:xfrm>
          <a:prstGeom prst="rect">
            <a:avLst/>
          </a:prstGeom>
          <a:solidFill>
            <a:schemeClr val="accent1"/>
          </a:solidFill>
        </p:spPr>
        <p:txBody>
          <a:bodyPr wrap="square" rtlCol="0">
            <a:spAutoFit/>
          </a:bodyPr>
          <a:lstStyle/>
          <a:p>
            <a:r>
              <a:rPr lang="en-US" altLang="zh-CN" sz="2800">
                <a:solidFill>
                  <a:schemeClr val="bg1"/>
                </a:solidFill>
                <a:latin typeface="微软雅黑" panose="020B0503020204020204" pitchFamily="34" charset="-122"/>
                <a:ea typeface="微软雅黑" panose="020B0503020204020204" pitchFamily="34" charset="-122"/>
              </a:rPr>
              <a:t>05</a:t>
            </a:r>
            <a:endParaRPr lang="en-US" altLang="zh-CN" sz="2800">
              <a:solidFill>
                <a:schemeClr val="bg1"/>
              </a:solidFill>
              <a:latin typeface="微软雅黑" panose="020B0503020204020204" pitchFamily="34" charset="-122"/>
              <a:ea typeface="微软雅黑" panose="020B0503020204020204" pitchFamily="34" charset="-122"/>
            </a:endParaRPr>
          </a:p>
        </p:txBody>
      </p:sp>
      <p:sp>
        <p:nvSpPr>
          <p:cNvPr id="25" name="内容占位符 2"/>
          <p:cNvSpPr txBox="1"/>
          <p:nvPr/>
        </p:nvSpPr>
        <p:spPr>
          <a:xfrm>
            <a:off x="5741914" y="4970750"/>
            <a:ext cx="2713535" cy="4233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Font typeface="Arial" panose="020B0604020202090204" pitchFamily="34" charset="0"/>
              <a:buNone/>
            </a:pPr>
            <a:r>
              <a:rPr lang="en-US" altLang="zh-CN" sz="2400" dirty="0"/>
              <a:t> </a:t>
            </a:r>
            <a:r>
              <a:rPr lang="zh-CN" altLang="en-US" sz="2400" dirty="0">
                <a:latin typeface="微软雅黑" panose="020B0503020204020204" pitchFamily="34" charset="-122"/>
                <a:ea typeface="微软雅黑" panose="020B0503020204020204" pitchFamily="34" charset="-122"/>
              </a:rPr>
              <a:t>项目实现成果展示</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5284912" y="1391155"/>
            <a:ext cx="6907088" cy="4075690"/>
          </a:xfrm>
          <a:prstGeom prst="rect">
            <a:avLst/>
          </a:prstGeom>
        </p:spPr>
      </p:pic>
      <p:sp>
        <p:nvSpPr>
          <p:cNvPr id="6" name="文本框 5"/>
          <p:cNvSpPr txBox="1"/>
          <p:nvPr/>
        </p:nvSpPr>
        <p:spPr>
          <a:xfrm>
            <a:off x="9545445" y="241869"/>
            <a:ext cx="2280796" cy="369332"/>
          </a:xfrm>
          <a:prstGeom prst="rect">
            <a:avLst/>
          </a:prstGeom>
          <a:noFill/>
        </p:spPr>
        <p:txBody>
          <a:bodyPr wrap="square">
            <a:spAutoFit/>
          </a:bodyPr>
          <a:lstStyle/>
          <a:p>
            <a:r>
              <a:rPr lang="zh-CN" altLang="en-US" sz="1800" dirty="0">
                <a:latin typeface="微软雅黑" panose="020B0503020204020204" pitchFamily="34" charset="-122"/>
                <a:ea typeface="微软雅黑" panose="020B0503020204020204" pitchFamily="34" charset="-122"/>
              </a:rPr>
              <a:t>详细设计和功能实现</a:t>
            </a:r>
            <a:endParaRPr lang="zh-CN" altLang="en-US"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rotWithShape="1">
          <a:blip r:embed="rId2"/>
          <a:srcRect l="3194" r="3043"/>
          <a:stretch>
            <a:fillRect/>
          </a:stretch>
        </p:blipFill>
        <p:spPr>
          <a:xfrm>
            <a:off x="742277" y="1660441"/>
            <a:ext cx="4206240" cy="3989514"/>
          </a:xfrm>
          <a:prstGeom prst="rect">
            <a:avLst/>
          </a:prstGeom>
        </p:spPr>
      </p:pic>
      <p:sp>
        <p:nvSpPr>
          <p:cNvPr id="9" name="文本框 8"/>
          <p:cNvSpPr txBox="1"/>
          <p:nvPr/>
        </p:nvSpPr>
        <p:spPr>
          <a:xfrm>
            <a:off x="859267" y="977212"/>
            <a:ext cx="3972260"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模型结构</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545445" y="241869"/>
            <a:ext cx="2280796" cy="369332"/>
          </a:xfrm>
          <a:prstGeom prst="rect">
            <a:avLst/>
          </a:prstGeom>
          <a:noFill/>
        </p:spPr>
        <p:txBody>
          <a:bodyPr wrap="square">
            <a:spAutoFit/>
          </a:bodyPr>
          <a:lstStyle/>
          <a:p>
            <a:r>
              <a:rPr lang="zh-CN" altLang="en-US" sz="1800" dirty="0">
                <a:latin typeface="微软雅黑" panose="020B0503020204020204" pitchFamily="34" charset="-122"/>
                <a:ea typeface="微软雅黑" panose="020B0503020204020204" pitchFamily="34" charset="-122"/>
              </a:rPr>
              <a:t>详细设计和功能实现</a:t>
            </a:r>
            <a:endParaRPr lang="zh-CN" altLang="en-US"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5104154" y="754268"/>
            <a:ext cx="6725675" cy="5563719"/>
          </a:xfrm>
          <a:prstGeom prst="rect">
            <a:avLst/>
          </a:prstGeom>
        </p:spPr>
      </p:pic>
      <p:pic>
        <p:nvPicPr>
          <p:cNvPr id="1026" name="Picture 2" descr="在这里插入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997" y="1199684"/>
            <a:ext cx="3556972" cy="46728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545445" y="241869"/>
            <a:ext cx="2280796" cy="369332"/>
          </a:xfrm>
          <a:prstGeom prst="rect">
            <a:avLst/>
          </a:prstGeom>
          <a:noFill/>
        </p:spPr>
        <p:txBody>
          <a:bodyPr wrap="square">
            <a:spAutoFit/>
          </a:bodyPr>
          <a:lstStyle/>
          <a:p>
            <a:r>
              <a:rPr lang="zh-CN" altLang="en-US" sz="1800" dirty="0">
                <a:latin typeface="微软雅黑" panose="020B0503020204020204" pitchFamily="34" charset="-122"/>
                <a:ea typeface="微软雅黑" panose="020B0503020204020204" pitchFamily="34" charset="-122"/>
              </a:rPr>
              <a:t>详细设计和功能实现</a:t>
            </a:r>
            <a:endParaRPr lang="zh-CN" altLang="en-US" dirty="0">
              <a:latin typeface="微软雅黑" panose="020B0503020204020204" pitchFamily="34" charset="-122"/>
              <a:ea typeface="微软雅黑" panose="020B0503020204020204" pitchFamily="34" charset="-122"/>
            </a:endParaRPr>
          </a:p>
        </p:txBody>
      </p:sp>
      <p:sp>
        <p:nvSpPr>
          <p:cNvPr id="6" name="文本框 5"/>
          <p:cNvSpPr txBox="1"/>
          <p:nvPr/>
        </p:nvSpPr>
        <p:spPr>
          <a:xfrm>
            <a:off x="678965" y="1088125"/>
            <a:ext cx="141577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代码实现</a:t>
            </a:r>
            <a:endParaRPr lang="zh-CN" altLang="en-US" sz="24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678965" y="1699371"/>
            <a:ext cx="7815802" cy="1441861"/>
          </a:xfrm>
          <a:prstGeom prst="rect">
            <a:avLst/>
          </a:prstGeom>
        </p:spPr>
      </p:pic>
      <p:sp>
        <p:nvSpPr>
          <p:cNvPr id="5" name="文本框 4"/>
          <p:cNvSpPr txBox="1"/>
          <p:nvPr/>
        </p:nvSpPr>
        <p:spPr>
          <a:xfrm>
            <a:off x="8832028" y="2420301"/>
            <a:ext cx="2989921" cy="369332"/>
          </a:xfrm>
          <a:prstGeom prst="rect">
            <a:avLst/>
          </a:prstGeom>
          <a:noFill/>
        </p:spPr>
        <p:txBody>
          <a:bodyPr wrap="none" rtlCol="0">
            <a:spAutoFit/>
          </a:bodyPr>
          <a:lstStyle/>
          <a:p>
            <a:r>
              <a:rPr lang="zh-CN" altLang="en-US" dirty="0"/>
              <a:t>加载开源的预训练</a:t>
            </a:r>
            <a:r>
              <a:rPr lang="en-US" altLang="zh-CN" dirty="0"/>
              <a:t>BERT</a:t>
            </a:r>
            <a:r>
              <a:rPr lang="zh-CN" altLang="en-US" dirty="0"/>
              <a:t>模型</a:t>
            </a:r>
            <a:endParaRPr lang="zh-CN" altLang="en-US" dirty="0"/>
          </a:p>
        </p:txBody>
      </p:sp>
      <p:pic>
        <p:nvPicPr>
          <p:cNvPr id="8" name="图片 7"/>
          <p:cNvPicPr>
            <a:picLocks noChangeAspect="1"/>
          </p:cNvPicPr>
          <p:nvPr/>
        </p:nvPicPr>
        <p:blipFill rotWithShape="1">
          <a:blip r:embed="rId2"/>
          <a:srcRect l="1016" r="6435"/>
          <a:stretch>
            <a:fillRect/>
          </a:stretch>
        </p:blipFill>
        <p:spPr>
          <a:xfrm>
            <a:off x="763794" y="3141232"/>
            <a:ext cx="7730974" cy="2371725"/>
          </a:xfrm>
          <a:prstGeom prst="rect">
            <a:avLst/>
          </a:prstGeom>
        </p:spPr>
      </p:pic>
      <p:sp>
        <p:nvSpPr>
          <p:cNvPr id="10" name="文本框 9"/>
          <p:cNvSpPr txBox="1"/>
          <p:nvPr/>
        </p:nvSpPr>
        <p:spPr>
          <a:xfrm>
            <a:off x="8832028" y="4142428"/>
            <a:ext cx="3170816" cy="646331"/>
          </a:xfrm>
          <a:prstGeom prst="rect">
            <a:avLst/>
          </a:prstGeom>
          <a:noFill/>
        </p:spPr>
        <p:txBody>
          <a:bodyPr wrap="square">
            <a:spAutoFit/>
          </a:bodyPr>
          <a:lstStyle/>
          <a:p>
            <a:r>
              <a:rPr lang="en-US" altLang="zh-CN" dirty="0"/>
              <a:t>BERT</a:t>
            </a:r>
            <a:r>
              <a:rPr lang="zh-CN" altLang="en-US" dirty="0"/>
              <a:t>的基础上训练</a:t>
            </a:r>
            <a:endParaRPr lang="en-US" altLang="zh-CN" dirty="0"/>
          </a:p>
          <a:p>
            <a:r>
              <a:rPr lang="en-US" altLang="zh-CN" dirty="0" err="1"/>
              <a:t>BiLSTM</a:t>
            </a:r>
            <a:r>
              <a:rPr lang="en-US" altLang="zh-CN" dirty="0"/>
              <a:t> + CRF</a:t>
            </a:r>
            <a:r>
              <a:rPr lang="zh-CN" altLang="en-US" dirty="0"/>
              <a:t>模型</a:t>
            </a: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545445" y="241869"/>
            <a:ext cx="2280796" cy="369332"/>
          </a:xfrm>
          <a:prstGeom prst="rect">
            <a:avLst/>
          </a:prstGeom>
          <a:noFill/>
        </p:spPr>
        <p:txBody>
          <a:bodyPr wrap="square">
            <a:spAutoFit/>
          </a:bodyPr>
          <a:lstStyle/>
          <a:p>
            <a:r>
              <a:rPr lang="zh-CN" altLang="en-US" sz="1800" dirty="0">
                <a:latin typeface="微软雅黑" panose="020B0503020204020204" pitchFamily="34" charset="-122"/>
                <a:ea typeface="微软雅黑" panose="020B0503020204020204" pitchFamily="34" charset="-122"/>
              </a:rPr>
              <a:t>详细设计和功能实现</a:t>
            </a:r>
            <a:endParaRPr lang="zh-CN" altLang="en-US"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1"/>
          <a:srcRect l="9144"/>
          <a:stretch>
            <a:fillRect/>
          </a:stretch>
        </p:blipFill>
        <p:spPr>
          <a:xfrm>
            <a:off x="634701" y="1655749"/>
            <a:ext cx="10255007" cy="2762250"/>
          </a:xfrm>
          <a:prstGeom prst="rect">
            <a:avLst/>
          </a:prstGeom>
        </p:spPr>
      </p:pic>
      <p:pic>
        <p:nvPicPr>
          <p:cNvPr id="6" name="图片 5"/>
          <p:cNvPicPr>
            <a:picLocks noChangeAspect="1"/>
          </p:cNvPicPr>
          <p:nvPr/>
        </p:nvPicPr>
        <p:blipFill>
          <a:blip r:embed="rId2"/>
          <a:stretch>
            <a:fillRect/>
          </a:stretch>
        </p:blipFill>
        <p:spPr>
          <a:xfrm>
            <a:off x="634701" y="4417999"/>
            <a:ext cx="4705350" cy="1743075"/>
          </a:xfrm>
          <a:prstGeom prst="rect">
            <a:avLst/>
          </a:prstGeom>
        </p:spPr>
      </p:pic>
      <p:sp>
        <p:nvSpPr>
          <p:cNvPr id="7" name="文本框 6"/>
          <p:cNvSpPr txBox="1"/>
          <p:nvPr/>
        </p:nvSpPr>
        <p:spPr>
          <a:xfrm>
            <a:off x="634701" y="1011219"/>
            <a:ext cx="141577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模型评估</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545445" y="219009"/>
            <a:ext cx="2280796" cy="369332"/>
          </a:xfrm>
          <a:prstGeom prst="rect">
            <a:avLst/>
          </a:prstGeom>
          <a:noFill/>
        </p:spPr>
        <p:txBody>
          <a:bodyPr wrap="square">
            <a:spAutoFit/>
          </a:bodyPr>
          <a:lstStyle/>
          <a:p>
            <a:r>
              <a:rPr lang="zh-CN" altLang="en-US" sz="1800" dirty="0">
                <a:latin typeface="微软雅黑" panose="020B0503020204020204" pitchFamily="34" charset="-122"/>
                <a:ea typeface="微软雅黑" panose="020B0503020204020204" pitchFamily="34" charset="-122"/>
              </a:rPr>
              <a:t>详细设计和功能实现</a:t>
            </a:r>
            <a:endParaRPr lang="zh-CN" altLang="en-US" dirty="0">
              <a:latin typeface="微软雅黑" panose="020B0503020204020204" pitchFamily="34" charset="-122"/>
              <a:ea typeface="微软雅黑" panose="020B0503020204020204" pitchFamily="34" charset="-122"/>
            </a:endParaRPr>
          </a:p>
        </p:txBody>
      </p:sp>
      <p:sp>
        <p:nvSpPr>
          <p:cNvPr id="5" name="文本框 4"/>
          <p:cNvSpPr txBox="1"/>
          <p:nvPr/>
        </p:nvSpPr>
        <p:spPr>
          <a:xfrm>
            <a:off x="613186" y="1118795"/>
            <a:ext cx="2954655"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对话框业务逻辑实现</a:t>
            </a:r>
            <a:endParaRPr lang="zh-CN" altLang="en-US" sz="240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rotWithShape="1">
          <a:blip r:embed="rId1"/>
          <a:srcRect r="2942"/>
          <a:stretch>
            <a:fillRect/>
          </a:stretch>
        </p:blipFill>
        <p:spPr>
          <a:xfrm>
            <a:off x="5854321" y="1895361"/>
            <a:ext cx="6151213" cy="4593314"/>
          </a:xfrm>
          <a:prstGeom prst="rect">
            <a:avLst/>
          </a:prstGeom>
        </p:spPr>
      </p:pic>
      <p:pic>
        <p:nvPicPr>
          <p:cNvPr id="9" name="图片 8"/>
          <p:cNvPicPr>
            <a:picLocks noChangeAspect="1"/>
          </p:cNvPicPr>
          <p:nvPr/>
        </p:nvPicPr>
        <p:blipFill>
          <a:blip r:embed="rId2"/>
          <a:stretch>
            <a:fillRect/>
          </a:stretch>
        </p:blipFill>
        <p:spPr>
          <a:xfrm>
            <a:off x="382713" y="1895361"/>
            <a:ext cx="5306225" cy="4593314"/>
          </a:xfrm>
          <a:prstGeom prst="rect">
            <a:avLst/>
          </a:prstGeom>
        </p:spPr>
      </p:pic>
      <p:pic>
        <p:nvPicPr>
          <p:cNvPr id="11" name="图片 10"/>
          <p:cNvPicPr>
            <a:picLocks noChangeAspect="1"/>
          </p:cNvPicPr>
          <p:nvPr/>
        </p:nvPicPr>
        <p:blipFill>
          <a:blip r:embed="rId3"/>
          <a:stretch>
            <a:fillRect/>
          </a:stretch>
        </p:blipFill>
        <p:spPr>
          <a:xfrm>
            <a:off x="1237130" y="1580460"/>
            <a:ext cx="9545445" cy="5120734"/>
          </a:xfrm>
          <a:prstGeom prst="rect">
            <a:avLst/>
          </a:prstGeom>
        </p:spPr>
      </p:pic>
      <p:pic>
        <p:nvPicPr>
          <p:cNvPr id="13" name="图片 12"/>
          <p:cNvPicPr>
            <a:picLocks noChangeAspect="1"/>
          </p:cNvPicPr>
          <p:nvPr/>
        </p:nvPicPr>
        <p:blipFill>
          <a:blip r:embed="rId4"/>
          <a:stretch>
            <a:fillRect/>
          </a:stretch>
        </p:blipFill>
        <p:spPr>
          <a:xfrm>
            <a:off x="1237129" y="1580460"/>
            <a:ext cx="9545447" cy="512073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42"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anim calcmode="lin" valueType="num">
                                      <p:cBhvr>
                                        <p:cTn id="12" dur="500" fill="hold"/>
                                        <p:tgtEl>
                                          <p:spTgt spid="11"/>
                                        </p:tgtEl>
                                        <p:attrNameLst>
                                          <p:attrName>ppt_x</p:attrName>
                                        </p:attrNameLst>
                                      </p:cBhvr>
                                      <p:tavLst>
                                        <p:tav tm="0">
                                          <p:val>
                                            <p:strVal val="#ppt_x"/>
                                          </p:val>
                                        </p:tav>
                                        <p:tav tm="100000">
                                          <p:val>
                                            <p:strVal val="#ppt_x"/>
                                          </p:val>
                                        </p:tav>
                                      </p:tavLst>
                                    </p:anim>
                                    <p:anim calcmode="lin" valueType="num">
                                      <p:cBhvr>
                                        <p:cTn id="13"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11"/>
                                        </p:tgtEl>
                                        <p:attrNameLst>
                                          <p:attrName>style.visibility</p:attrName>
                                        </p:attrNameLst>
                                      </p:cBhvr>
                                      <p:to>
                                        <p:strVal val="hidden"/>
                                      </p:to>
                                    </p:set>
                                  </p:childTnLst>
                                </p:cTn>
                              </p:par>
                              <p:par>
                                <p:cTn id="18" presetID="42"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anim calcmode="lin" valueType="num">
                                      <p:cBhvr>
                                        <p:cTn id="21" dur="500" fill="hold"/>
                                        <p:tgtEl>
                                          <p:spTgt spid="13"/>
                                        </p:tgtEl>
                                        <p:attrNameLst>
                                          <p:attrName>ppt_x</p:attrName>
                                        </p:attrNameLst>
                                      </p:cBhvr>
                                      <p:tavLst>
                                        <p:tav tm="0">
                                          <p:val>
                                            <p:strVal val="#ppt_x"/>
                                          </p:val>
                                        </p:tav>
                                        <p:tav tm="100000">
                                          <p:val>
                                            <p:strVal val="#ppt_x"/>
                                          </p:val>
                                        </p:tav>
                                      </p:tavLst>
                                    </p:anim>
                                    <p:anim calcmode="lin" valueType="num">
                                      <p:cBhvr>
                                        <p:cTn id="22"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521527"/>
            <a:ext cx="12189600" cy="1570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289693" y="2952675"/>
            <a:ext cx="5610214" cy="707886"/>
          </a:xfrm>
          <a:prstGeom prst="rect">
            <a:avLst/>
          </a:prstGeom>
          <a:noFill/>
        </p:spPr>
        <p:txBody>
          <a:bodyPr wrap="square" rtlCol="0" anchor="b" anchorCtr="0">
            <a:spAutoFit/>
          </a:bodyPr>
          <a:lstStyle/>
          <a:p>
            <a:pPr algn="ctr"/>
            <a:r>
              <a:rPr lang="en-US" altLang="zh-CN" sz="4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04.</a:t>
            </a:r>
            <a:r>
              <a:rPr lang="zh-CN" altLang="en-US" sz="4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技术难点及解决方案</a:t>
            </a:r>
            <a:endParaRPr lang="zh-CN" altLang="en-US" sz="4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12695" y="1108952"/>
            <a:ext cx="6094206" cy="1261371"/>
          </a:xfrm>
          <a:prstGeom prst="rect">
            <a:avLst/>
          </a:prstGeom>
          <a:noFill/>
        </p:spPr>
        <p:txBody>
          <a:bodyPr wrap="square">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图数据库存储查询时间花费过大，做了一些优化：</a:t>
            </a:r>
            <a:endParaRPr lang="en-US" altLang="zh-CN" sz="2000" dirty="0">
              <a:latin typeface="微软雅黑" panose="020B0503020204020204" pitchFamily="34" charset="-122"/>
              <a:ea typeface="微软雅黑" panose="020B0503020204020204" pitchFamily="34" charset="-122"/>
            </a:endParaRPr>
          </a:p>
          <a:p>
            <a:pPr marL="342900" indent="-342900">
              <a:lnSpc>
                <a:spcPct val="120000"/>
              </a:lnSpc>
              <a:buAutoNum type="arabicPeriod"/>
            </a:pPr>
            <a:r>
              <a:rPr lang="zh-CN" altLang="en-US" sz="2000" dirty="0">
                <a:latin typeface="微软雅黑" panose="020B0503020204020204" pitchFamily="34" charset="-122"/>
                <a:ea typeface="微软雅黑" panose="020B0503020204020204" pitchFamily="34" charset="-122"/>
              </a:rPr>
              <a:t>对频繁查询属性建立</a:t>
            </a:r>
            <a:r>
              <a:rPr lang="en-US" altLang="zh-CN" sz="2000" dirty="0">
                <a:latin typeface="微软雅黑" panose="020B0503020204020204" pitchFamily="34" charset="-122"/>
                <a:ea typeface="微软雅黑" panose="020B0503020204020204" pitchFamily="34" charset="-122"/>
              </a:rPr>
              <a:t>HASH</a:t>
            </a:r>
            <a:r>
              <a:rPr lang="zh-CN" altLang="en-US" sz="2000" dirty="0">
                <a:latin typeface="微软雅黑" panose="020B0503020204020204" pitchFamily="34" charset="-122"/>
                <a:ea typeface="微软雅黑" panose="020B0503020204020204" pitchFamily="34" charset="-122"/>
              </a:rPr>
              <a:t>索引</a:t>
            </a:r>
            <a:endParaRPr lang="en-US" altLang="zh-CN" sz="2000" dirty="0">
              <a:latin typeface="微软雅黑" panose="020B0503020204020204" pitchFamily="34" charset="-122"/>
              <a:ea typeface="微软雅黑" panose="020B0503020204020204" pitchFamily="34" charset="-122"/>
            </a:endParaRPr>
          </a:p>
          <a:p>
            <a:pPr marL="342900" indent="-342900">
              <a:lnSpc>
                <a:spcPct val="120000"/>
              </a:lnSpc>
              <a:buAutoNum type="arabicPeriod"/>
            </a:pPr>
            <a:r>
              <a:rPr lang="zh-CN" altLang="en-US" sz="2000" dirty="0">
                <a:latin typeface="微软雅黑" panose="020B0503020204020204" pitchFamily="34" charset="-122"/>
                <a:ea typeface="微软雅黑" panose="020B0503020204020204" pitchFamily="34" charset="-122"/>
              </a:rPr>
              <a:t>对查询顺序进行优化</a:t>
            </a:r>
            <a:endParaRPr lang="en-US" altLang="zh-CN" sz="20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9545445" y="241869"/>
            <a:ext cx="2280796" cy="369332"/>
          </a:xfrm>
          <a:prstGeom prst="rect">
            <a:avLst/>
          </a:prstGeom>
          <a:noFill/>
        </p:spPr>
        <p:txBody>
          <a:bodyPr wrap="square">
            <a:spAutoFit/>
          </a:bodyPr>
          <a:lstStyle/>
          <a:p>
            <a:r>
              <a:rPr lang="zh-CN" altLang="en-US" sz="1800" dirty="0">
                <a:latin typeface="微软雅黑" panose="020B0503020204020204" pitchFamily="34" charset="-122"/>
                <a:ea typeface="微软雅黑" panose="020B0503020204020204" pitchFamily="34" charset="-122"/>
              </a:rPr>
              <a:t>技术难点及解决方案</a:t>
            </a:r>
            <a:endParaRPr lang="zh-CN" altLang="en-US"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712695" y="2640587"/>
            <a:ext cx="10959352" cy="3170099"/>
          </a:xfrm>
          <a:prstGeom prst="rect">
            <a:avLst/>
          </a:prstGeom>
          <a:noFill/>
        </p:spPr>
        <p:txBody>
          <a:bodyPr wrap="square">
            <a:spAutoFit/>
          </a:bodyPr>
          <a:lstStyle/>
          <a:p>
            <a:r>
              <a:rPr lang="en-US" altLang="zh-CN" sz="2000" b="0" i="0" dirty="0">
                <a:solidFill>
                  <a:srgbClr val="494949"/>
                </a:solidFill>
                <a:effectLst/>
                <a:latin typeface="微软雅黑" panose="020B0503020204020204" pitchFamily="34" charset="-122"/>
                <a:ea typeface="微软雅黑" panose="020B0503020204020204" pitchFamily="34" charset="-122"/>
              </a:rPr>
              <a:t>Neo4j</a:t>
            </a:r>
            <a:r>
              <a:rPr lang="zh-CN" altLang="en-US" sz="2000" b="0" i="0" dirty="0">
                <a:solidFill>
                  <a:srgbClr val="494949"/>
                </a:solidFill>
                <a:effectLst/>
                <a:latin typeface="微软雅黑" panose="020B0503020204020204" pitchFamily="34" charset="-122"/>
                <a:ea typeface="微软雅黑" panose="020B0503020204020204" pitchFamily="34" charset="-122"/>
              </a:rPr>
              <a:t>数据库索引包括：手动索引、自动索引、模式索引。模式索引和关系数据库中的索引很相似</a:t>
            </a:r>
            <a:r>
              <a:rPr lang="en-US" altLang="zh-CN" sz="2000" b="0" i="0" dirty="0">
                <a:solidFill>
                  <a:srgbClr val="494949"/>
                </a:solidFill>
                <a:effectLst/>
                <a:latin typeface="微软雅黑" panose="020B0503020204020204" pitchFamily="34" charset="-122"/>
                <a:ea typeface="微软雅黑" panose="020B0503020204020204" pitchFamily="34" charset="-122"/>
              </a:rPr>
              <a:t>, </a:t>
            </a:r>
            <a:r>
              <a:rPr lang="zh-CN" altLang="en-US" sz="2000" b="0" i="0" dirty="0">
                <a:solidFill>
                  <a:srgbClr val="494949"/>
                </a:solidFill>
                <a:effectLst/>
                <a:latin typeface="微软雅黑" panose="020B0503020204020204" pitchFamily="34" charset="-122"/>
                <a:ea typeface="微软雅黑" panose="020B0503020204020204" pitchFamily="34" charset="-122"/>
              </a:rPr>
              <a:t>每一个索引会对应一个标签和一组属性</a:t>
            </a:r>
            <a:r>
              <a:rPr lang="en-US" altLang="zh-CN" sz="2000" b="0" i="0" dirty="0">
                <a:solidFill>
                  <a:srgbClr val="494949"/>
                </a:solidFill>
                <a:effectLst/>
                <a:latin typeface="微软雅黑" panose="020B0503020204020204" pitchFamily="34" charset="-122"/>
                <a:ea typeface="微软雅黑" panose="020B0503020204020204" pitchFamily="34" charset="-122"/>
              </a:rPr>
              <a:t>,</a:t>
            </a:r>
            <a:r>
              <a:rPr lang="zh-CN" altLang="en-US" sz="2000" b="0" i="0" dirty="0">
                <a:solidFill>
                  <a:srgbClr val="494949"/>
                </a:solidFill>
                <a:effectLst/>
                <a:latin typeface="微软雅黑" panose="020B0503020204020204" pitchFamily="34" charset="-122"/>
                <a:ea typeface="微软雅黑" panose="020B0503020204020204" pitchFamily="34" charset="-122"/>
              </a:rPr>
              <a:t>无论是更新还是删除节点，索引都会自动更新或者删除，因此该种创建索引的方式更适用。</a:t>
            </a:r>
            <a:endParaRPr lang="en-US" altLang="zh-CN" sz="2000" b="0" i="0" dirty="0">
              <a:solidFill>
                <a:srgbClr val="494949"/>
              </a:solidFill>
              <a:effectLst/>
              <a:latin typeface="微软雅黑" panose="020B0503020204020204" pitchFamily="34" charset="-122"/>
              <a:ea typeface="微软雅黑" panose="020B0503020204020204" pitchFamily="34" charset="-122"/>
            </a:endParaRPr>
          </a:p>
          <a:p>
            <a:endParaRPr lang="en-US" altLang="zh-CN" sz="2000" dirty="0">
              <a:solidFill>
                <a:srgbClr val="494949"/>
              </a:solidFill>
              <a:latin typeface="微软雅黑" panose="020B0503020204020204" pitchFamily="34" charset="-122"/>
              <a:ea typeface="微软雅黑" panose="020B0503020204020204" pitchFamily="34" charset="-122"/>
            </a:endParaRPr>
          </a:p>
          <a:p>
            <a:endParaRPr lang="en-US" altLang="zh-CN" sz="2000" b="0" i="0" dirty="0">
              <a:solidFill>
                <a:srgbClr val="494949"/>
              </a:solidFill>
              <a:effectLst/>
              <a:latin typeface="微软雅黑" panose="020B0503020204020204" pitchFamily="34" charset="-122"/>
              <a:ea typeface="微软雅黑" panose="020B0503020204020204" pitchFamily="34" charset="-122"/>
            </a:endParaRPr>
          </a:p>
          <a:p>
            <a:r>
              <a:rPr lang="zh-CN" altLang="en-US" sz="2000" b="0" i="0" dirty="0">
                <a:solidFill>
                  <a:srgbClr val="494949"/>
                </a:solidFill>
                <a:effectLst/>
                <a:latin typeface="微软雅黑" panose="020B0503020204020204" pitchFamily="34" charset="-122"/>
                <a:ea typeface="微软雅黑" panose="020B0503020204020204" pitchFamily="34" charset="-122"/>
              </a:rPr>
              <a:t>经过查阅一些资料得知，通过添加</a:t>
            </a:r>
            <a:r>
              <a:rPr lang="en-US" altLang="zh-CN" sz="2000" b="0" i="0" dirty="0">
                <a:solidFill>
                  <a:srgbClr val="494949"/>
                </a:solidFill>
                <a:effectLst/>
                <a:latin typeface="微软雅黑" panose="020B0503020204020204" pitchFamily="34" charset="-122"/>
                <a:ea typeface="微软雅黑" panose="020B0503020204020204" pitchFamily="34" charset="-122"/>
              </a:rPr>
              <a:t>JVM</a:t>
            </a:r>
            <a:r>
              <a:rPr lang="zh-CN" altLang="en-US" sz="2000" b="0" i="0" dirty="0">
                <a:solidFill>
                  <a:srgbClr val="494949"/>
                </a:solidFill>
                <a:effectLst/>
                <a:latin typeface="微软雅黑" panose="020B0503020204020204" pitchFamily="34" charset="-122"/>
                <a:ea typeface="微软雅黑" panose="020B0503020204020204" pitchFamily="34" charset="-122"/>
              </a:rPr>
              <a:t>虚拟环境可以提高数据库的查询速度，即取消</a:t>
            </a:r>
            <a:r>
              <a:rPr lang="en-US" altLang="zh-CN" sz="2000" b="0" i="0" dirty="0">
                <a:solidFill>
                  <a:srgbClr val="494949"/>
                </a:solidFill>
                <a:effectLst/>
                <a:latin typeface="微软雅黑" panose="020B0503020204020204" pitchFamily="34" charset="-122"/>
                <a:ea typeface="微软雅黑" panose="020B0503020204020204" pitchFamily="34" charset="-122"/>
              </a:rPr>
              <a:t>neo4j</a:t>
            </a:r>
            <a:r>
              <a:rPr lang="zh-CN" altLang="en-US" sz="2000" b="0" i="0" dirty="0">
                <a:solidFill>
                  <a:srgbClr val="494949"/>
                </a:solidFill>
                <a:effectLst/>
                <a:latin typeface="微软雅黑" panose="020B0503020204020204" pitchFamily="34" charset="-122"/>
                <a:ea typeface="微软雅黑" panose="020B0503020204020204" pitchFamily="34" charset="-122"/>
              </a:rPr>
              <a:t>配置文件中关于</a:t>
            </a:r>
            <a:r>
              <a:rPr lang="en-US" altLang="zh-CN" sz="2000" b="0" i="0" dirty="0" err="1">
                <a:solidFill>
                  <a:srgbClr val="494949"/>
                </a:solidFill>
                <a:effectLst/>
                <a:latin typeface="微软雅黑" panose="020B0503020204020204" pitchFamily="34" charset="-122"/>
                <a:ea typeface="微软雅黑" panose="020B0503020204020204" pitchFamily="34" charset="-122"/>
              </a:rPr>
              <a:t>dbms.memory.heap.initial_size</a:t>
            </a:r>
            <a:r>
              <a:rPr lang="en-US" altLang="zh-CN" sz="2000" b="0" i="0" dirty="0">
                <a:solidFill>
                  <a:srgbClr val="494949"/>
                </a:solidFill>
                <a:effectLst/>
                <a:latin typeface="微软雅黑" panose="020B0503020204020204" pitchFamily="34" charset="-122"/>
                <a:ea typeface="微软雅黑" panose="020B0503020204020204" pitchFamily="34" charset="-122"/>
              </a:rPr>
              <a:t>=512m</a:t>
            </a:r>
            <a:r>
              <a:rPr lang="zh-CN" altLang="en-US" sz="2000" b="0" i="0" dirty="0">
                <a:solidFill>
                  <a:srgbClr val="494949"/>
                </a:solidFill>
                <a:effectLst/>
                <a:latin typeface="微软雅黑" panose="020B0503020204020204" pitchFamily="34" charset="-122"/>
                <a:ea typeface="微软雅黑" panose="020B0503020204020204" pitchFamily="34" charset="-122"/>
              </a:rPr>
              <a:t>；</a:t>
            </a:r>
            <a:r>
              <a:rPr lang="en-US" altLang="zh-CN" sz="2000" b="0" i="0" dirty="0" err="1">
                <a:solidFill>
                  <a:srgbClr val="494949"/>
                </a:solidFill>
                <a:effectLst/>
                <a:latin typeface="微软雅黑" panose="020B0503020204020204" pitchFamily="34" charset="-122"/>
                <a:ea typeface="微软雅黑" panose="020B0503020204020204" pitchFamily="34" charset="-122"/>
              </a:rPr>
              <a:t>dbms.memory.heap.max_size</a:t>
            </a:r>
            <a:r>
              <a:rPr lang="en-US" altLang="zh-CN" sz="2000" b="0" i="0" dirty="0">
                <a:solidFill>
                  <a:srgbClr val="494949"/>
                </a:solidFill>
                <a:effectLst/>
                <a:latin typeface="微软雅黑" panose="020B0503020204020204" pitchFamily="34" charset="-122"/>
                <a:ea typeface="微软雅黑" panose="020B0503020204020204" pitchFamily="34" charset="-122"/>
              </a:rPr>
              <a:t>=512m</a:t>
            </a:r>
            <a:r>
              <a:rPr lang="zh-CN" altLang="en-US" sz="2000" b="0" i="0" dirty="0">
                <a:solidFill>
                  <a:srgbClr val="494949"/>
                </a:solidFill>
                <a:effectLst/>
                <a:latin typeface="微软雅黑" panose="020B0503020204020204" pitchFamily="34" charset="-122"/>
                <a:ea typeface="微软雅黑" panose="020B0503020204020204" pitchFamily="34" charset="-122"/>
              </a:rPr>
              <a:t>两行的注释，并做合适的修改（最大堆内存越大越好，但是要小于机器的物理内存）。</a:t>
            </a:r>
            <a:endParaRPr lang="en-US" altLang="zh-CN" sz="2000" b="0" i="0" dirty="0">
              <a:solidFill>
                <a:srgbClr val="494949"/>
              </a:solidFill>
              <a:effectLst/>
              <a:latin typeface="微软雅黑" panose="020B0503020204020204" pitchFamily="34" charset="-122"/>
              <a:ea typeface="微软雅黑" panose="020B0503020204020204" pitchFamily="34" charset="-122"/>
            </a:endParaRPr>
          </a:p>
          <a:p>
            <a:endParaRPr lang="en-US" altLang="zh-CN" sz="2000" dirty="0">
              <a:solidFill>
                <a:srgbClr val="494949"/>
              </a:solidFill>
              <a:latin typeface="微软雅黑" panose="020B0503020204020204" pitchFamily="34" charset="-122"/>
              <a:ea typeface="微软雅黑" panose="020B0503020204020204" pitchFamily="34" charset="-122"/>
            </a:endParaRPr>
          </a:p>
          <a:p>
            <a:r>
              <a:rPr lang="zh-CN" altLang="en-US" sz="2000" dirty="0">
                <a:solidFill>
                  <a:srgbClr val="494949"/>
                </a:solidFill>
                <a:latin typeface="微软雅黑" panose="020B0503020204020204" pitchFamily="34" charset="-122"/>
                <a:ea typeface="微软雅黑" panose="020B0503020204020204" pitchFamily="34" charset="-122"/>
              </a:rPr>
              <a:t>查询语句优化。减少使用 </a:t>
            </a:r>
            <a:r>
              <a:rPr lang="en-US" altLang="zh-CN" sz="2000" dirty="0">
                <a:solidFill>
                  <a:srgbClr val="494949"/>
                </a:solidFill>
                <a:latin typeface="微软雅黑" panose="020B0503020204020204" pitchFamily="34" charset="-122"/>
                <a:ea typeface="微软雅黑" panose="020B0503020204020204" pitchFamily="34" charset="-122"/>
              </a:rPr>
              <a:t>AND</a:t>
            </a:r>
            <a:r>
              <a:rPr lang="zh-CN" altLang="en-US" sz="2000" dirty="0">
                <a:solidFill>
                  <a:srgbClr val="494949"/>
                </a:solidFill>
                <a:latin typeface="微软雅黑" panose="020B0503020204020204" pitchFamily="34" charset="-122"/>
                <a:ea typeface="微软雅黑" panose="020B0503020204020204" pitchFamily="34" charset="-122"/>
              </a:rPr>
              <a:t>、</a:t>
            </a:r>
            <a:r>
              <a:rPr lang="en-US" altLang="zh-CN" sz="2000" dirty="0">
                <a:solidFill>
                  <a:srgbClr val="494949"/>
                </a:solidFill>
                <a:latin typeface="微软雅黑" panose="020B0503020204020204" pitchFamily="34" charset="-122"/>
                <a:ea typeface="微软雅黑" panose="020B0503020204020204" pitchFamily="34" charset="-122"/>
              </a:rPr>
              <a:t>OR</a:t>
            </a:r>
            <a:r>
              <a:rPr lang="zh-CN" altLang="en-US" sz="2000" dirty="0">
                <a:solidFill>
                  <a:srgbClr val="494949"/>
                </a:solidFill>
                <a:latin typeface="微软雅黑" panose="020B0503020204020204" pitchFamily="34" charset="-122"/>
                <a:ea typeface="微软雅黑" panose="020B0503020204020204" pitchFamily="34" charset="-122"/>
              </a:rPr>
              <a:t>、范围查找等复杂度较高的查询方式</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545445" y="241869"/>
            <a:ext cx="2280796" cy="369332"/>
          </a:xfrm>
          <a:prstGeom prst="rect">
            <a:avLst/>
          </a:prstGeom>
          <a:noFill/>
        </p:spPr>
        <p:txBody>
          <a:bodyPr wrap="square">
            <a:spAutoFit/>
          </a:bodyPr>
          <a:lstStyle/>
          <a:p>
            <a:r>
              <a:rPr lang="zh-CN" altLang="en-US" sz="1800" dirty="0">
                <a:latin typeface="微软雅黑" panose="020B0503020204020204" pitchFamily="34" charset="-122"/>
                <a:ea typeface="微软雅黑" panose="020B0503020204020204" pitchFamily="34" charset="-122"/>
              </a:rPr>
              <a:t>技术难点及解决方案</a:t>
            </a: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747870" y="1109690"/>
            <a:ext cx="7910435"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命名实体识别模型（</a:t>
            </a:r>
            <a:r>
              <a:rPr lang="en-US" altLang="zh-CN" sz="2000" dirty="0">
                <a:latin typeface="微软雅黑" panose="020B0503020204020204" pitchFamily="34" charset="-122"/>
                <a:ea typeface="微软雅黑" panose="020B0503020204020204" pitchFamily="34" charset="-122"/>
              </a:rPr>
              <a:t>BERT+ </a:t>
            </a:r>
            <a:r>
              <a:rPr lang="en-US" altLang="zh-CN" sz="2000" dirty="0" err="1">
                <a:latin typeface="微软雅黑" panose="020B0503020204020204" pitchFamily="34" charset="-122"/>
                <a:ea typeface="微软雅黑" panose="020B0503020204020204" pitchFamily="34" charset="-122"/>
              </a:rPr>
              <a:t>BiLSTM</a:t>
            </a:r>
            <a:r>
              <a:rPr lang="en-US" altLang="zh-CN" sz="2000" dirty="0">
                <a:latin typeface="微软雅黑" panose="020B0503020204020204" pitchFamily="34" charset="-122"/>
                <a:ea typeface="微软雅黑" panose="020B0503020204020204" pitchFamily="34" charset="-122"/>
              </a:rPr>
              <a:t> + CRF</a:t>
            </a:r>
            <a:r>
              <a:rPr lang="zh-CN" altLang="en-US" sz="2000" dirty="0">
                <a:latin typeface="微软雅黑" panose="020B0503020204020204" pitchFamily="34" charset="-122"/>
                <a:ea typeface="微软雅黑" panose="020B0503020204020204" pitchFamily="34" charset="-122"/>
              </a:rPr>
              <a:t>）加载缓慢，预测比较慢</a:t>
            </a:r>
            <a:endParaRPr lang="zh-CN" altLang="en-US" sz="2000" dirty="0">
              <a:latin typeface="微软雅黑" panose="020B0503020204020204" pitchFamily="34" charset="-122"/>
              <a:ea typeface="微软雅黑" panose="020B0503020204020204" pitchFamily="34" charset="-122"/>
            </a:endParaRPr>
          </a:p>
        </p:txBody>
      </p:sp>
      <p:grpSp>
        <p:nvGrpSpPr>
          <p:cNvPr id="4" name="组合 3"/>
          <p:cNvGrpSpPr/>
          <p:nvPr/>
        </p:nvGrpSpPr>
        <p:grpSpPr>
          <a:xfrm>
            <a:off x="747870" y="1649649"/>
            <a:ext cx="7581900" cy="2012417"/>
            <a:chOff x="876962" y="3629055"/>
            <a:chExt cx="7581900" cy="2012417"/>
          </a:xfrm>
        </p:grpSpPr>
        <p:pic>
          <p:nvPicPr>
            <p:cNvPr id="5" name="图片 4"/>
            <p:cNvPicPr>
              <a:picLocks noChangeAspect="1"/>
            </p:cNvPicPr>
            <p:nvPr/>
          </p:nvPicPr>
          <p:blipFill>
            <a:blip r:embed="rId1"/>
            <a:stretch>
              <a:fillRect/>
            </a:stretch>
          </p:blipFill>
          <p:spPr>
            <a:xfrm>
              <a:off x="876962" y="3629055"/>
              <a:ext cx="7581900" cy="1514475"/>
            </a:xfrm>
            <a:prstGeom prst="rect">
              <a:avLst/>
            </a:prstGeom>
          </p:spPr>
        </p:pic>
        <p:pic>
          <p:nvPicPr>
            <p:cNvPr id="6" name="图片 5"/>
            <p:cNvPicPr>
              <a:picLocks noChangeAspect="1"/>
            </p:cNvPicPr>
            <p:nvPr/>
          </p:nvPicPr>
          <p:blipFill>
            <a:blip r:embed="rId2"/>
            <a:stretch>
              <a:fillRect/>
            </a:stretch>
          </p:blipFill>
          <p:spPr>
            <a:xfrm>
              <a:off x="876962" y="5195642"/>
              <a:ext cx="6307183" cy="445830"/>
            </a:xfrm>
            <a:prstGeom prst="rect">
              <a:avLst/>
            </a:prstGeom>
          </p:spPr>
        </p:pic>
      </p:grpSp>
      <p:pic>
        <p:nvPicPr>
          <p:cNvPr id="8" name="图片 7"/>
          <p:cNvPicPr>
            <a:picLocks noChangeAspect="1"/>
          </p:cNvPicPr>
          <p:nvPr/>
        </p:nvPicPr>
        <p:blipFill>
          <a:blip r:embed="rId3"/>
          <a:stretch>
            <a:fillRect/>
          </a:stretch>
        </p:blipFill>
        <p:spPr>
          <a:xfrm>
            <a:off x="747870" y="4044764"/>
            <a:ext cx="6962775" cy="253365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521527"/>
            <a:ext cx="12189600" cy="1570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474420" y="2952675"/>
            <a:ext cx="5240759" cy="707886"/>
          </a:xfrm>
          <a:prstGeom prst="rect">
            <a:avLst/>
          </a:prstGeom>
          <a:noFill/>
        </p:spPr>
        <p:txBody>
          <a:bodyPr wrap="square" rtlCol="0" anchor="b" anchorCtr="0">
            <a:spAutoFit/>
          </a:bodyPr>
          <a:lstStyle/>
          <a:p>
            <a:pPr algn="ctr"/>
            <a:r>
              <a:rPr lang="en-US" altLang="zh-CN" sz="4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05.</a:t>
            </a:r>
            <a:r>
              <a:rPr lang="zh-CN" altLang="en-US" sz="4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项目实现成果展示</a:t>
            </a:r>
            <a:endParaRPr lang="zh-CN" altLang="en-US" sz="4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836342" y="869485"/>
            <a:ext cx="9768468" cy="5352306"/>
          </a:xfrm>
          <a:prstGeom prst="rect">
            <a:avLst/>
          </a:prstGeom>
        </p:spPr>
      </p:pic>
      <p:pic>
        <p:nvPicPr>
          <p:cNvPr id="7" name="图片 6"/>
          <p:cNvPicPr>
            <a:picLocks noChangeAspect="1"/>
          </p:cNvPicPr>
          <p:nvPr/>
        </p:nvPicPr>
        <p:blipFill>
          <a:blip r:embed="rId2"/>
          <a:stretch>
            <a:fillRect/>
          </a:stretch>
        </p:blipFill>
        <p:spPr>
          <a:xfrm>
            <a:off x="848170" y="888133"/>
            <a:ext cx="9768468" cy="5352307"/>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170" y="906782"/>
            <a:ext cx="8951592" cy="535230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9997" y="919214"/>
            <a:ext cx="8951593" cy="5358523"/>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169" y="937863"/>
            <a:ext cx="8962001" cy="5352306"/>
          </a:xfrm>
          <a:prstGeom prst="rect">
            <a:avLst/>
          </a:prstGeom>
        </p:spPr>
      </p:pic>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9997" y="909889"/>
            <a:ext cx="9925515" cy="534609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5"/>
                                        </p:tgtEl>
                                        <p:attrNameLst>
                                          <p:attrName>style.visibility</p:attrName>
                                        </p:attrNameLst>
                                      </p:cBhvr>
                                      <p:to>
                                        <p:strVal val="hidden"/>
                                      </p:to>
                                    </p:set>
                                  </p:childTnLst>
                                </p:cTn>
                              </p:par>
                              <p:par>
                                <p:cTn id="14" presetID="42"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anim calcmode="lin" valueType="num">
                                      <p:cBhvr>
                                        <p:cTn id="17" dur="500" fill="hold"/>
                                        <p:tgtEl>
                                          <p:spTgt spid="7"/>
                                        </p:tgtEl>
                                        <p:attrNameLst>
                                          <p:attrName>ppt_x</p:attrName>
                                        </p:attrNameLst>
                                      </p:cBhvr>
                                      <p:tavLst>
                                        <p:tav tm="0">
                                          <p:val>
                                            <p:strVal val="#ppt_x"/>
                                          </p:val>
                                        </p:tav>
                                        <p:tav tm="100000">
                                          <p:val>
                                            <p:strVal val="#ppt_x"/>
                                          </p:val>
                                        </p:tav>
                                      </p:tavLst>
                                    </p:anim>
                                    <p:anim calcmode="lin" valueType="num">
                                      <p:cBhvr>
                                        <p:cTn id="18"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42"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anim calcmode="lin" valueType="num">
                                      <p:cBhvr>
                                        <p:cTn id="26" dur="500" fill="hold"/>
                                        <p:tgtEl>
                                          <p:spTgt spid="3"/>
                                        </p:tgtEl>
                                        <p:attrNameLst>
                                          <p:attrName>ppt_x</p:attrName>
                                        </p:attrNameLst>
                                      </p:cBhvr>
                                      <p:tavLst>
                                        <p:tav tm="0">
                                          <p:val>
                                            <p:strVal val="#ppt_x"/>
                                          </p:val>
                                        </p:tav>
                                        <p:tav tm="100000">
                                          <p:val>
                                            <p:strVal val="#ppt_x"/>
                                          </p:val>
                                        </p:tav>
                                      </p:tavLst>
                                    </p:anim>
                                    <p:anim calcmode="lin" valueType="num">
                                      <p:cBhvr>
                                        <p:cTn id="27"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3"/>
                                        </p:tgtEl>
                                        <p:attrNameLst>
                                          <p:attrName>style.visibility</p:attrName>
                                        </p:attrNameLst>
                                      </p:cBhvr>
                                      <p:to>
                                        <p:strVal val="hidden"/>
                                      </p:to>
                                    </p:set>
                                  </p:childTnLst>
                                </p:cTn>
                              </p:par>
                              <p:par>
                                <p:cTn id="32" presetID="42"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anim calcmode="lin" valueType="num">
                                      <p:cBhvr>
                                        <p:cTn id="35" dur="500" fill="hold"/>
                                        <p:tgtEl>
                                          <p:spTgt spid="6"/>
                                        </p:tgtEl>
                                        <p:attrNameLst>
                                          <p:attrName>ppt_x</p:attrName>
                                        </p:attrNameLst>
                                      </p:cBhvr>
                                      <p:tavLst>
                                        <p:tav tm="0">
                                          <p:val>
                                            <p:strVal val="#ppt_x"/>
                                          </p:val>
                                        </p:tav>
                                        <p:tav tm="100000">
                                          <p:val>
                                            <p:strVal val="#ppt_x"/>
                                          </p:val>
                                        </p:tav>
                                      </p:tavLst>
                                    </p:anim>
                                    <p:anim calcmode="lin" valueType="num">
                                      <p:cBhvr>
                                        <p:cTn id="36"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6"/>
                                        </p:tgtEl>
                                        <p:attrNameLst>
                                          <p:attrName>style.visibility</p:attrName>
                                        </p:attrNameLst>
                                      </p:cBhvr>
                                      <p:to>
                                        <p:strVal val="hidden"/>
                                      </p:to>
                                    </p:set>
                                  </p:childTnLst>
                                </p:cTn>
                              </p:par>
                              <p:par>
                                <p:cTn id="41" presetID="42"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anim calcmode="lin" valueType="num">
                                      <p:cBhvr>
                                        <p:cTn id="44" dur="500" fill="hold"/>
                                        <p:tgtEl>
                                          <p:spTgt spid="9"/>
                                        </p:tgtEl>
                                        <p:attrNameLst>
                                          <p:attrName>ppt_x</p:attrName>
                                        </p:attrNameLst>
                                      </p:cBhvr>
                                      <p:tavLst>
                                        <p:tav tm="0">
                                          <p:val>
                                            <p:strVal val="#ppt_x"/>
                                          </p:val>
                                        </p:tav>
                                        <p:tav tm="100000">
                                          <p:val>
                                            <p:strVal val="#ppt_x"/>
                                          </p:val>
                                        </p:tav>
                                      </p:tavLst>
                                    </p:anim>
                                    <p:anim calcmode="lin" valueType="num">
                                      <p:cBhvr>
                                        <p:cTn id="45"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nodeType="clickEffect">
                                  <p:stCondLst>
                                    <p:cond delay="0"/>
                                  </p:stCondLst>
                                  <p:childTnLst>
                                    <p:set>
                                      <p:cBhvr>
                                        <p:cTn id="49" dur="1" fill="hold">
                                          <p:stCondLst>
                                            <p:cond delay="0"/>
                                          </p:stCondLst>
                                        </p:cTn>
                                        <p:tgtEl>
                                          <p:spTgt spid="9"/>
                                        </p:tgtEl>
                                        <p:attrNameLst>
                                          <p:attrName>style.visibility</p:attrName>
                                        </p:attrNameLst>
                                      </p:cBhvr>
                                      <p:to>
                                        <p:strVal val="hidden"/>
                                      </p:to>
                                    </p:set>
                                  </p:childTnLst>
                                </p:cTn>
                              </p:par>
                              <p:par>
                                <p:cTn id="50" presetID="42" presetClass="entr" presetSubtype="0" fill="hold"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anim calcmode="lin" valueType="num">
                                      <p:cBhvr>
                                        <p:cTn id="53" dur="500" fill="hold"/>
                                        <p:tgtEl>
                                          <p:spTgt spid="11"/>
                                        </p:tgtEl>
                                        <p:attrNameLst>
                                          <p:attrName>ppt_x</p:attrName>
                                        </p:attrNameLst>
                                      </p:cBhvr>
                                      <p:tavLst>
                                        <p:tav tm="0">
                                          <p:val>
                                            <p:strVal val="#ppt_x"/>
                                          </p:val>
                                        </p:tav>
                                        <p:tav tm="100000">
                                          <p:val>
                                            <p:strVal val="#ppt_x"/>
                                          </p:val>
                                        </p:tav>
                                      </p:tavLst>
                                    </p:anim>
                                    <p:anim calcmode="lin" valueType="num">
                                      <p:cBhvr>
                                        <p:cTn id="54"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521527"/>
            <a:ext cx="12189600" cy="1570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524550" y="2980332"/>
            <a:ext cx="4827600" cy="707886"/>
          </a:xfrm>
          <a:prstGeom prst="rect">
            <a:avLst/>
          </a:prstGeom>
          <a:noFill/>
        </p:spPr>
        <p:txBody>
          <a:bodyPr wrap="square" rtlCol="0" anchor="b" anchorCtr="0">
            <a:spAutoFit/>
          </a:bodyPr>
          <a:lstStyle/>
          <a:p>
            <a:pPr algn="ctr"/>
            <a:r>
              <a:rPr lang="en-US" altLang="zh-CN" sz="4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01.</a:t>
            </a:r>
            <a:r>
              <a:rPr lang="zh-CN" altLang="en-US" sz="4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项目背景和需求</a:t>
            </a:r>
            <a:endParaRPr lang="zh-CN" altLang="en-US" sz="4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工程实践功能演示">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923743" y="868711"/>
            <a:ext cx="10171721" cy="544610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1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768272" y="2731780"/>
            <a:ext cx="6655456" cy="861774"/>
          </a:xfrm>
          <a:prstGeom prst="rect">
            <a:avLst/>
          </a:prstGeom>
          <a:noFill/>
        </p:spPr>
        <p:txBody>
          <a:bodyPr wrap="square" rtlCol="0">
            <a:spAutoFit/>
          </a:bodyPr>
          <a:lstStyle/>
          <a:p>
            <a:pPr algn="ctr"/>
            <a:r>
              <a:rPr lang="zh-CN" altLang="en-US" sz="5000" dirty="0">
                <a:latin typeface="Times New Roman" panose="02020503050405090304" pitchFamily="18" charset="0"/>
                <a:ea typeface="华文行楷" panose="02010800040101010101" pitchFamily="2" charset="-122"/>
                <a:cs typeface="Times New Roman" panose="02020503050405090304" pitchFamily="18" charset="0"/>
              </a:rPr>
              <a:t>感谢老师的聆听</a:t>
            </a:r>
            <a:endParaRPr lang="en-US" altLang="zh-CN" sz="5000" dirty="0">
              <a:latin typeface="Times New Roman" panose="02020503050405090304" pitchFamily="18" charset="0"/>
              <a:ea typeface="华文行楷" panose="02010800040101010101" pitchFamily="2" charset="-122"/>
              <a:cs typeface="Times New Roman" panose="0202050305040509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0132291" y="254061"/>
            <a:ext cx="1801091" cy="369332"/>
          </a:xfrm>
          <a:prstGeom prst="rect">
            <a:avLst/>
          </a:prstGeom>
          <a:noFill/>
        </p:spPr>
        <p:txBody>
          <a:bodyPr wrap="square">
            <a:spAutoFit/>
          </a:bodyPr>
          <a:lstStyle/>
          <a:p>
            <a:r>
              <a:rPr lang="zh-CN" altLang="en-US" sz="1800" dirty="0">
                <a:latin typeface="微软雅黑" panose="020B0503020204020204" pitchFamily="34" charset="-122"/>
                <a:ea typeface="微软雅黑" panose="020B0503020204020204" pitchFamily="34" charset="-122"/>
              </a:rPr>
              <a:t>项目背景和需求</a:t>
            </a:r>
            <a:endParaRPr lang="zh-CN" altLang="en-US" dirty="0">
              <a:latin typeface="微软雅黑" panose="020B0503020204020204" pitchFamily="34" charset="-122"/>
              <a:ea typeface="微软雅黑" panose="020B0503020204020204" pitchFamily="34" charset="-122"/>
            </a:endParaRPr>
          </a:p>
        </p:txBody>
      </p:sp>
      <p:sp>
        <p:nvSpPr>
          <p:cNvPr id="4" name="文本框 3"/>
          <p:cNvSpPr txBox="1"/>
          <p:nvPr/>
        </p:nvSpPr>
        <p:spPr>
          <a:xfrm>
            <a:off x="831273" y="1238074"/>
            <a:ext cx="10788072" cy="799706"/>
          </a:xfrm>
          <a:prstGeom prst="rect">
            <a:avLst/>
          </a:prstGeom>
          <a:noFill/>
        </p:spPr>
        <p:txBody>
          <a:bodyPr wrap="square">
            <a:spAutoFit/>
          </a:bodyPr>
          <a:lstStyle/>
          <a:p>
            <a:pPr algn="l">
              <a:lnSpc>
                <a:spcPct val="120000"/>
              </a:lnSpc>
            </a:pPr>
            <a:r>
              <a:rPr lang="zh-CN" altLang="en-US" sz="2000" i="0" dirty="0">
                <a:solidFill>
                  <a:srgbClr val="FF0000"/>
                </a:solidFill>
                <a:effectLst/>
                <a:latin typeface="微软雅黑" panose="020B0503020204020204" pitchFamily="34" charset="-122"/>
                <a:ea typeface="微软雅黑" panose="020B0503020204020204" pitchFamily="34" charset="-122"/>
              </a:rPr>
              <a:t>问答是人机对话系统的一种主要交互方式。</a:t>
            </a:r>
            <a:r>
              <a:rPr lang="zh-CN" altLang="en-US" sz="2000" b="0" i="0" dirty="0">
                <a:solidFill>
                  <a:srgbClr val="4D4D4D"/>
                </a:solidFill>
                <a:effectLst/>
                <a:latin typeface="微软雅黑" panose="020B0503020204020204" pitchFamily="34" charset="-122"/>
                <a:ea typeface="微软雅黑" panose="020B0503020204020204" pitchFamily="34" charset="-122"/>
              </a:rPr>
              <a:t>它要对用户的问答给出精准的答案。这些问题可以是事实性的问题，也可能是其他定义类，描述类或者比较类的问题。</a:t>
            </a:r>
            <a:endParaRPr lang="en-US" altLang="zh-CN" sz="2000" b="0" i="0" dirty="0">
              <a:solidFill>
                <a:srgbClr val="4D4D4D"/>
              </a:solidFill>
              <a:effectLst/>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rotWithShape="1">
          <a:blip r:embed="rId1"/>
          <a:srcRect l="1922"/>
          <a:stretch>
            <a:fillRect/>
          </a:stretch>
        </p:blipFill>
        <p:spPr>
          <a:xfrm>
            <a:off x="831273" y="2652461"/>
            <a:ext cx="4241615" cy="3223676"/>
          </a:xfrm>
          <a:prstGeom prst="rect">
            <a:avLst/>
          </a:prstGeom>
        </p:spPr>
      </p:pic>
      <p:sp>
        <p:nvSpPr>
          <p:cNvPr id="7" name="文本框 6"/>
          <p:cNvSpPr txBox="1"/>
          <p:nvPr/>
        </p:nvSpPr>
        <p:spPr>
          <a:xfrm>
            <a:off x="6225309" y="2491108"/>
            <a:ext cx="5394036" cy="3385029"/>
          </a:xfrm>
          <a:prstGeom prst="rect">
            <a:avLst/>
          </a:prstGeom>
          <a:noFill/>
        </p:spPr>
        <p:txBody>
          <a:bodyPr wrap="square">
            <a:spAutoFit/>
          </a:bodyPr>
          <a:lstStyle/>
          <a:p>
            <a:pPr>
              <a:lnSpc>
                <a:spcPct val="120000"/>
              </a:lnSpc>
            </a:pPr>
            <a:r>
              <a:rPr lang="zh-CN" altLang="en-US" sz="2000" dirty="0">
                <a:solidFill>
                  <a:srgbClr val="4D4D4D"/>
                </a:solidFill>
                <a:latin typeface="微软雅黑" panose="020B0503020204020204" pitchFamily="34" charset="-122"/>
                <a:ea typeface="微软雅黑" panose="020B0503020204020204" pitchFamily="34" charset="-122"/>
              </a:rPr>
              <a:t>知识图谱（</a:t>
            </a:r>
            <a:r>
              <a:rPr lang="en-US" altLang="zh-CN" sz="2000" dirty="0">
                <a:solidFill>
                  <a:srgbClr val="4D4D4D"/>
                </a:solidFill>
                <a:latin typeface="微软雅黑" panose="020B0503020204020204" pitchFamily="34" charset="-122"/>
                <a:ea typeface="微软雅黑" panose="020B0503020204020204" pitchFamily="34" charset="-122"/>
              </a:rPr>
              <a:t>Knowledge Graph</a:t>
            </a:r>
            <a:r>
              <a:rPr lang="zh-CN" altLang="en-US" sz="2000" dirty="0">
                <a:solidFill>
                  <a:srgbClr val="4D4D4D"/>
                </a:solidFill>
                <a:latin typeface="微软雅黑" panose="020B0503020204020204" pitchFamily="34" charset="-122"/>
                <a:ea typeface="微软雅黑" panose="020B0503020204020204" pitchFamily="34" charset="-122"/>
              </a:rPr>
              <a:t>，以下简称</a:t>
            </a:r>
            <a:r>
              <a:rPr lang="en-US" altLang="zh-CN" sz="2000" dirty="0">
                <a:solidFill>
                  <a:srgbClr val="4D4D4D"/>
                </a:solidFill>
                <a:latin typeface="微软雅黑" panose="020B0503020204020204" pitchFamily="34" charset="-122"/>
                <a:ea typeface="微软雅黑" panose="020B0503020204020204" pitchFamily="34" charset="-122"/>
              </a:rPr>
              <a:t>KG</a:t>
            </a:r>
            <a:r>
              <a:rPr lang="zh-CN" altLang="en-US" sz="2000" dirty="0">
                <a:solidFill>
                  <a:srgbClr val="4D4D4D"/>
                </a:solidFill>
                <a:latin typeface="微软雅黑" panose="020B0503020204020204" pitchFamily="34" charset="-122"/>
                <a:ea typeface="微软雅黑" panose="020B0503020204020204" pitchFamily="34" charset="-122"/>
              </a:rPr>
              <a:t>）本质上是语义网络，是一种基于图的数据结构，由节点</a:t>
            </a:r>
            <a:r>
              <a:rPr lang="en-US" altLang="zh-CN" sz="2000" dirty="0">
                <a:solidFill>
                  <a:srgbClr val="4D4D4D"/>
                </a:solidFill>
                <a:latin typeface="微软雅黑" panose="020B0503020204020204" pitchFamily="34" charset="-122"/>
                <a:ea typeface="微软雅黑" panose="020B0503020204020204" pitchFamily="34" charset="-122"/>
              </a:rPr>
              <a:t>(Point)</a:t>
            </a:r>
            <a:r>
              <a:rPr lang="zh-CN" altLang="en-US" sz="2000" dirty="0">
                <a:solidFill>
                  <a:srgbClr val="4D4D4D"/>
                </a:solidFill>
                <a:latin typeface="微软雅黑" panose="020B0503020204020204" pitchFamily="34" charset="-122"/>
                <a:ea typeface="微软雅黑" panose="020B0503020204020204" pitchFamily="34" charset="-122"/>
              </a:rPr>
              <a:t>和边</a:t>
            </a:r>
            <a:r>
              <a:rPr lang="en-US" altLang="zh-CN" sz="2000" dirty="0">
                <a:solidFill>
                  <a:srgbClr val="4D4D4D"/>
                </a:solidFill>
                <a:latin typeface="微软雅黑" panose="020B0503020204020204" pitchFamily="34" charset="-122"/>
                <a:ea typeface="微软雅黑" panose="020B0503020204020204" pitchFamily="34" charset="-122"/>
              </a:rPr>
              <a:t>(Edge)</a:t>
            </a:r>
            <a:r>
              <a:rPr lang="zh-CN" altLang="en-US" sz="2000" dirty="0">
                <a:solidFill>
                  <a:srgbClr val="4D4D4D"/>
                </a:solidFill>
                <a:latin typeface="微软雅黑" panose="020B0503020204020204" pitchFamily="34" charset="-122"/>
                <a:ea typeface="微软雅黑" panose="020B0503020204020204" pitchFamily="34" charset="-122"/>
              </a:rPr>
              <a:t>组成。在知识图谱里，每个节点表示现实世界中存在的“实体”，每条边为实体与实体之间的“关系”。</a:t>
            </a:r>
            <a:r>
              <a:rPr lang="zh-CN" altLang="en-US" sz="2000" dirty="0">
                <a:solidFill>
                  <a:srgbClr val="FF0000"/>
                </a:solidFill>
                <a:latin typeface="微软雅黑" panose="020B0503020204020204" pitchFamily="34" charset="-122"/>
                <a:ea typeface="微软雅黑" panose="020B0503020204020204" pitchFamily="34" charset="-122"/>
              </a:rPr>
              <a:t>知识图谱是关系的最有效的表示方式。</a:t>
            </a:r>
            <a:r>
              <a:rPr lang="zh-CN" altLang="en-US" sz="2000" dirty="0">
                <a:solidFill>
                  <a:srgbClr val="4D4D4D"/>
                </a:solidFill>
                <a:latin typeface="微软雅黑" panose="020B0503020204020204" pitchFamily="34" charset="-122"/>
                <a:ea typeface="微软雅黑" panose="020B0503020204020204" pitchFamily="34" charset="-122"/>
              </a:rPr>
              <a:t>通俗地讲，知识图谱就是把所有不同种类的信息连接在一起而得到的一个关系网络。</a:t>
            </a:r>
            <a:r>
              <a:rPr lang="zh-CN" altLang="en-US" sz="2000" dirty="0">
                <a:solidFill>
                  <a:srgbClr val="FF0000"/>
                </a:solidFill>
                <a:latin typeface="微软雅黑" panose="020B0503020204020204" pitchFamily="34" charset="-122"/>
                <a:ea typeface="微软雅黑" panose="020B0503020204020204" pitchFamily="34" charset="-122"/>
              </a:rPr>
              <a:t>知识图谱提供了从“关系”的角度去分析问题的能力。</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0132291" y="254061"/>
            <a:ext cx="1801091" cy="369332"/>
          </a:xfrm>
          <a:prstGeom prst="rect">
            <a:avLst/>
          </a:prstGeom>
          <a:noFill/>
        </p:spPr>
        <p:txBody>
          <a:bodyPr wrap="square">
            <a:spAutoFit/>
          </a:bodyPr>
          <a:lstStyle/>
          <a:p>
            <a:r>
              <a:rPr lang="zh-CN" altLang="en-US" sz="1800" dirty="0">
                <a:latin typeface="微软雅黑" panose="020B0503020204020204" pitchFamily="34" charset="-122"/>
                <a:ea typeface="微软雅黑" panose="020B0503020204020204" pitchFamily="34" charset="-122"/>
              </a:rPr>
              <a:t>项目背景和需求</a:t>
            </a:r>
            <a:endParaRPr lang="zh-CN" altLang="en-US" dirty="0">
              <a:latin typeface="微软雅黑" panose="020B0503020204020204" pitchFamily="34" charset="-122"/>
              <a:ea typeface="微软雅黑" panose="020B0503020204020204" pitchFamily="34" charset="-122"/>
            </a:endParaRPr>
          </a:p>
        </p:txBody>
      </p:sp>
      <p:sp>
        <p:nvSpPr>
          <p:cNvPr id="6" name="文本框 5"/>
          <p:cNvSpPr txBox="1"/>
          <p:nvPr/>
        </p:nvSpPr>
        <p:spPr>
          <a:xfrm>
            <a:off x="942809" y="1019560"/>
            <a:ext cx="10306381" cy="3015697"/>
          </a:xfrm>
          <a:prstGeom prst="rect">
            <a:avLst/>
          </a:prstGeom>
          <a:noFill/>
        </p:spPr>
        <p:txBody>
          <a:bodyPr wrap="square" rtlCol="0">
            <a:spAutoFit/>
          </a:bodyPr>
          <a:lstStyle/>
          <a:p>
            <a:pPr marL="342900" indent="-342900">
              <a:lnSpc>
                <a:spcPct val="120000"/>
              </a:lnSpc>
              <a:buFont typeface="Arial" panose="020B0604020202090204" pitchFamily="34" charset="0"/>
              <a:buChar char="•"/>
            </a:pPr>
            <a:r>
              <a:rPr lang="zh-CN" altLang="en-US" sz="2000" dirty="0">
                <a:latin typeface="微软雅黑" panose="020B0503020204020204" pitchFamily="34" charset="-122"/>
                <a:ea typeface="微软雅黑" panose="020B0503020204020204" pitchFamily="34" charset="-122"/>
              </a:rPr>
              <a:t>信息检索：</a:t>
            </a:r>
            <a:r>
              <a:rPr lang="en-US" altLang="zh-CN" sz="2000" dirty="0">
                <a:latin typeface="微软雅黑" panose="020B0503020204020204" pitchFamily="34" charset="-122"/>
                <a:ea typeface="微软雅黑" panose="020B0503020204020204" pitchFamily="34" charset="-122"/>
              </a:rPr>
              <a:t>2012</a:t>
            </a:r>
            <a:r>
              <a:rPr lang="zh-CN" altLang="en-US" sz="2000" dirty="0">
                <a:latin typeface="微软雅黑" panose="020B0503020204020204" pitchFamily="34" charset="-122"/>
                <a:ea typeface="微软雅黑" panose="020B0503020204020204" pitchFamily="34" charset="-122"/>
              </a:rPr>
              <a:t>年谷歌公司在其</a:t>
            </a:r>
            <a:r>
              <a:rPr lang="en-US" altLang="zh-CN" sz="2000" dirty="0">
                <a:latin typeface="微软雅黑" panose="020B0503020204020204" pitchFamily="34" charset="-122"/>
                <a:ea typeface="微软雅黑" panose="020B0503020204020204" pitchFamily="34" charset="-122"/>
              </a:rPr>
              <a:t>Google</a:t>
            </a:r>
            <a:r>
              <a:rPr lang="zh-CN" altLang="en-US" sz="2000" dirty="0">
                <a:latin typeface="微软雅黑" panose="020B0503020204020204" pitchFamily="34" charset="-122"/>
                <a:ea typeface="微软雅黑" panose="020B0503020204020204" pitchFamily="34" charset="-122"/>
              </a:rPr>
              <a:t>搜索引擎上运用了知识图谱技术，实现了信息检索从</a:t>
            </a:r>
            <a:r>
              <a:rPr lang="en-US" altLang="zh-CN" sz="2000" dirty="0">
                <a:latin typeface="微软雅黑" panose="020B0503020204020204" pitchFamily="34" charset="-122"/>
                <a:ea typeface="微软雅黑" panose="020B0503020204020204" pitchFamily="34" charset="-122"/>
              </a:rPr>
              <a:t>Strings</a:t>
            </a:r>
            <a:r>
              <a:rPr lang="zh-CN" altLang="en-US" sz="2000" dirty="0">
                <a:latin typeface="微软雅黑" panose="020B0503020204020204" pitchFamily="34" charset="-122"/>
                <a:ea typeface="微软雅黑" panose="020B0503020204020204" pitchFamily="34" charset="-122"/>
              </a:rPr>
              <a:t>到</a:t>
            </a:r>
            <a:r>
              <a:rPr lang="en-US" altLang="zh-CN" sz="2000" dirty="0">
                <a:latin typeface="微软雅黑" panose="020B0503020204020204" pitchFamily="34" charset="-122"/>
                <a:ea typeface="微软雅黑" panose="020B0503020204020204" pitchFamily="34" charset="-122"/>
              </a:rPr>
              <a:t>Things</a:t>
            </a:r>
            <a:r>
              <a:rPr lang="zh-CN" altLang="en-US" sz="2000" dirty="0">
                <a:latin typeface="微软雅黑" panose="020B0503020204020204" pitchFamily="34" charset="-122"/>
                <a:ea typeface="微软雅黑" panose="020B0503020204020204" pitchFamily="34" charset="-122"/>
              </a:rPr>
              <a:t>的飞跃。</a:t>
            </a:r>
            <a:endParaRPr lang="en-US" altLang="zh-CN" sz="2000" dirty="0">
              <a:latin typeface="微软雅黑" panose="020B0503020204020204" pitchFamily="34" charset="-122"/>
              <a:ea typeface="微软雅黑" panose="020B0503020204020204" pitchFamily="34" charset="-122"/>
            </a:endParaRPr>
          </a:p>
          <a:p>
            <a:pPr marL="342900" indent="-342900">
              <a:lnSpc>
                <a:spcPct val="120000"/>
              </a:lnSpc>
              <a:buFont typeface="Arial" panose="020B0604020202090204" pitchFamily="34" charset="0"/>
              <a:buChar char="•"/>
            </a:pPr>
            <a:r>
              <a:rPr lang="zh-CN" altLang="en-US" sz="2000" dirty="0">
                <a:latin typeface="微软雅黑" panose="020B0503020204020204" pitchFamily="34" charset="-122"/>
                <a:ea typeface="微软雅黑" panose="020B0503020204020204" pitchFamily="34" charset="-122"/>
              </a:rPr>
              <a:t>金融领域：目前金融证券领域，利用知识图谱结合企业数据从而搭建企业知识图谱，并在企业知识图谱之上利用图谱做一系列应用，包括防欺诈、企业风险评估、企业社交图谱查询、企业最终控制人查询等等。</a:t>
            </a:r>
            <a:endParaRPr lang="en-US" altLang="zh-CN" sz="2000" dirty="0">
              <a:latin typeface="微软雅黑" panose="020B0503020204020204" pitchFamily="34" charset="-122"/>
              <a:ea typeface="微软雅黑" panose="020B0503020204020204" pitchFamily="34" charset="-122"/>
            </a:endParaRPr>
          </a:p>
          <a:p>
            <a:pPr marL="342900" indent="-342900">
              <a:lnSpc>
                <a:spcPct val="120000"/>
              </a:lnSpc>
              <a:buFont typeface="Arial" panose="020B0604020202090204" pitchFamily="34" charset="0"/>
              <a:buChar char="•"/>
            </a:pPr>
            <a:r>
              <a:rPr lang="zh-CN" altLang="en-US" sz="2000" dirty="0">
                <a:latin typeface="微软雅黑" panose="020B0503020204020204" pitchFamily="34" charset="-122"/>
                <a:ea typeface="微软雅黑" panose="020B0503020204020204" pitchFamily="34" charset="-122"/>
              </a:rPr>
              <a:t>问答系统：知识图谱应用于问答系统中的人机交互领域，人机交互常见的场景包括闲聊型</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微软小冰</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、问答型</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百度旗下小度产品</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、任务型</a:t>
            </a:r>
            <a:r>
              <a:rPr lang="en-US" altLang="zh-CN" sz="2000" dirty="0">
                <a:latin typeface="微软雅黑" panose="020B0503020204020204" pitchFamily="34" charset="-122"/>
                <a:ea typeface="微软雅黑" panose="020B0503020204020204" pitchFamily="34" charset="-122"/>
              </a:rPr>
              <a:t>(Cortana</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Siri)</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342900" indent="-342900">
              <a:lnSpc>
                <a:spcPct val="120000"/>
              </a:lnSpc>
              <a:buFont typeface="Arial" panose="020B0604020202090204" pitchFamily="34" charset="0"/>
              <a:buChar char="•"/>
            </a:pPr>
            <a:r>
              <a:rPr lang="zh-CN" altLang="en-US" sz="2000" dirty="0">
                <a:latin typeface="微软雅黑" panose="020B0503020204020204" pitchFamily="34" charset="-122"/>
                <a:ea typeface="微软雅黑" panose="020B0503020204020204" pitchFamily="34" charset="-122"/>
              </a:rPr>
              <a:t>其他领域：比如医疗领域、农业领域、汽车领域等。</a:t>
            </a:r>
            <a:endParaRPr lang="en-US" altLang="zh-CN" sz="20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276349" y="4206832"/>
            <a:ext cx="9972841" cy="2166234"/>
          </a:xfrm>
          <a:prstGeom prst="rect">
            <a:avLst/>
          </a:prstGeom>
          <a:noFill/>
        </p:spPr>
        <p:txBody>
          <a:bodyPr wrap="square">
            <a:spAutoFit/>
          </a:bodyPr>
          <a:lstStyle/>
          <a:p>
            <a:pPr>
              <a:lnSpc>
                <a:spcPct val="120000"/>
              </a:lnSpc>
            </a:pPr>
            <a:r>
              <a:rPr lang="zh-CN" altLang="en-US" sz="2000" dirty="0">
                <a:latin typeface="微软雅黑" panose="020B0503020204020204" pitchFamily="34" charset="-122"/>
                <a:ea typeface="微软雅黑" panose="020B0503020204020204" pitchFamily="34" charset="-122"/>
              </a:rPr>
              <a:t>项目实现产品：基于知识图谱的人机对话系统</a:t>
            </a:r>
            <a:endParaRPr lang="en-US" altLang="zh-CN" sz="2000" dirty="0">
              <a:latin typeface="微软雅黑" panose="020B0503020204020204" pitchFamily="34" charset="-122"/>
              <a:ea typeface="微软雅黑" panose="020B0503020204020204" pitchFamily="34" charset="-122"/>
            </a:endParaRPr>
          </a:p>
          <a:p>
            <a:pPr>
              <a:lnSpc>
                <a:spcPct val="120000"/>
              </a:lnSpc>
            </a:pPr>
            <a:endParaRPr lang="zh-CN" altLang="en-US" sz="1400" dirty="0">
              <a:latin typeface="微软雅黑" panose="020B0503020204020204" pitchFamily="34" charset="-122"/>
              <a:ea typeface="微软雅黑" panose="020B0503020204020204" pitchFamily="34" charset="-122"/>
            </a:endParaRPr>
          </a:p>
          <a:p>
            <a:pPr>
              <a:lnSpc>
                <a:spcPct val="120000"/>
              </a:lnSpc>
            </a:pPr>
            <a:r>
              <a:rPr lang="zh-CN" altLang="en-US" sz="2000" dirty="0">
                <a:latin typeface="微软雅黑" panose="020B0503020204020204" pitchFamily="34" charset="-122"/>
                <a:ea typeface="微软雅黑" panose="020B0503020204020204" pitchFamily="34" charset="-122"/>
              </a:rPr>
              <a:t>项目功能需求计划：</a:t>
            </a:r>
            <a:endParaRPr lang="zh-CN" altLang="en-US" sz="2000" dirty="0">
              <a:latin typeface="微软雅黑" panose="020B0503020204020204" pitchFamily="34" charset="-122"/>
              <a:ea typeface="微软雅黑" panose="020B0503020204020204" pitchFamily="34" charset="-122"/>
            </a:endParaRPr>
          </a:p>
          <a:p>
            <a:pPr>
              <a:lnSpc>
                <a:spcPct val="120000"/>
              </a:lnSpc>
            </a:pPr>
            <a:r>
              <a:rPr lang="zh-CN" altLang="en-US" sz="2000" dirty="0">
                <a:latin typeface="微软雅黑" panose="020B0503020204020204" pitchFamily="34" charset="-122"/>
                <a:ea typeface="微软雅黑" panose="020B0503020204020204" pitchFamily="34" charset="-122"/>
              </a:rPr>
              <a:t>区别于传统的基于规则技术的问答系统，该课题采用知识图谱组织机器人的知识库，并对用户输入进行推理、关联，实现对用户意图的准确理解，进而检索知识库信息并生成答案， 完成一套智能问答系统。</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3940810" y="671830"/>
            <a:ext cx="6113145" cy="5514975"/>
          </a:xfrm>
          <a:prstGeom prst="rect">
            <a:avLst/>
          </a:prstGeom>
        </p:spPr>
      </p:pic>
      <p:sp>
        <p:nvSpPr>
          <p:cNvPr id="7" name="文本框 6"/>
          <p:cNvSpPr txBox="1"/>
          <p:nvPr/>
        </p:nvSpPr>
        <p:spPr>
          <a:xfrm>
            <a:off x="980266" y="1170878"/>
            <a:ext cx="1706880" cy="460375"/>
          </a:xfrm>
          <a:prstGeom prst="rect">
            <a:avLst/>
          </a:prstGeom>
          <a:noFill/>
        </p:spPr>
        <p:txBody>
          <a:bodyPr wrap="none" rtlCol="0">
            <a:spAutoFit/>
          </a:bodyPr>
          <a:p>
            <a:r>
              <a:rPr lang="zh-CN" altLang="en-US" sz="2400" dirty="0">
                <a:latin typeface="黑体" panose="02010609060101010101" pitchFamily="49" charset="-122"/>
                <a:ea typeface="黑体" panose="02010609060101010101" pitchFamily="49" charset="-122"/>
              </a:rPr>
              <a:t>系统用例图</a:t>
            </a:r>
            <a:endParaRPr lang="zh-CN" altLang="en-US" sz="2400" dirty="0">
              <a:latin typeface="黑体" panose="02010609060101010101" pitchFamily="49" charset="-122"/>
              <a:ea typeface="黑体" panose="02010609060101010101" pitchFamily="49"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nvSpPr>
        <p:spPr>
          <a:xfrm>
            <a:off x="980440" y="1170940"/>
            <a:ext cx="1731010" cy="460375"/>
          </a:xfrm>
          <a:prstGeom prst="rect">
            <a:avLst/>
          </a:prstGeom>
          <a:noFill/>
        </p:spPr>
        <p:txBody>
          <a:bodyPr wrap="square" rtlCol="0">
            <a:spAutoFit/>
          </a:bodyPr>
          <a:p>
            <a:r>
              <a:rPr lang="zh-CN" altLang="en-US" sz="2400" dirty="0">
                <a:latin typeface="黑体" panose="02010609060101010101" pitchFamily="49" charset="-122"/>
                <a:ea typeface="黑体" panose="02010609060101010101" pitchFamily="49" charset="-122"/>
              </a:rPr>
              <a:t>功能需求</a:t>
            </a:r>
            <a:endParaRPr lang="zh-CN" altLang="en-US" sz="2400" dirty="0">
              <a:latin typeface="黑体" panose="02010609060101010101" pitchFamily="49" charset="-122"/>
              <a:ea typeface="黑体" panose="02010609060101010101" pitchFamily="49" charset="-122"/>
            </a:endParaRPr>
          </a:p>
        </p:txBody>
      </p:sp>
      <p:sp>
        <p:nvSpPr>
          <p:cNvPr id="5" name="文本框 4"/>
          <p:cNvSpPr txBox="1"/>
          <p:nvPr/>
        </p:nvSpPr>
        <p:spPr>
          <a:xfrm>
            <a:off x="980266" y="1892530"/>
            <a:ext cx="6096000" cy="3784600"/>
          </a:xfrm>
          <a:prstGeom prst="rect">
            <a:avLst/>
          </a:prstGeom>
          <a:noFill/>
        </p:spPr>
        <p:txBody>
          <a:bodyPr wrap="square">
            <a:spAutoFit/>
          </a:bodyPr>
          <a:p>
            <a:pPr marL="342900" indent="-342900">
              <a:lnSpc>
                <a:spcPct val="200000"/>
              </a:lnSpc>
              <a:buFont typeface="Arial" panose="020B0604020202090204" pitchFamily="34" charset="0"/>
              <a:buChar char="•"/>
            </a:pPr>
            <a:r>
              <a:rPr lang="zh-CN" altLang="en-US" sz="2000" dirty="0">
                <a:latin typeface="微软雅黑" panose="020B0503020204020204" pitchFamily="34" charset="-122"/>
                <a:ea typeface="微软雅黑" panose="020B0503020204020204" pitchFamily="34" charset="-122"/>
              </a:rPr>
              <a:t>爬取数据</a:t>
            </a:r>
            <a:endParaRPr lang="en-US" altLang="zh-CN" sz="2000" dirty="0">
              <a:latin typeface="微软雅黑" panose="020B0503020204020204" pitchFamily="34" charset="-122"/>
              <a:ea typeface="微软雅黑" panose="020B0503020204020204" pitchFamily="34" charset="-122"/>
            </a:endParaRPr>
          </a:p>
          <a:p>
            <a:pPr marL="342900" indent="-342900">
              <a:lnSpc>
                <a:spcPct val="200000"/>
              </a:lnSpc>
              <a:buFont typeface="Arial" panose="020B0604020202090204" pitchFamily="34" charset="0"/>
              <a:buChar char="•"/>
            </a:pPr>
            <a:r>
              <a:rPr lang="zh-CN" altLang="en-US" sz="2000" dirty="0">
                <a:latin typeface="微软雅黑" panose="020B0503020204020204" pitchFamily="34" charset="-122"/>
                <a:ea typeface="微软雅黑" panose="020B0503020204020204" pitchFamily="34" charset="-122"/>
              </a:rPr>
              <a:t>抽取三元组</a:t>
            </a:r>
            <a:endParaRPr lang="en-US" altLang="zh-CN" sz="2000" dirty="0">
              <a:latin typeface="微软雅黑" panose="020B0503020204020204" pitchFamily="34" charset="-122"/>
              <a:ea typeface="微软雅黑" panose="020B0503020204020204" pitchFamily="34" charset="-122"/>
            </a:endParaRPr>
          </a:p>
          <a:p>
            <a:pPr marL="342900" indent="-342900">
              <a:lnSpc>
                <a:spcPct val="200000"/>
              </a:lnSpc>
              <a:buFont typeface="Arial" panose="020B0604020202090204" pitchFamily="34" charset="0"/>
              <a:buChar char="•"/>
            </a:pPr>
            <a:r>
              <a:rPr lang="zh-CN" altLang="en-US" sz="2000" dirty="0">
                <a:latin typeface="微软雅黑" panose="020B0503020204020204" pitchFamily="34" charset="-122"/>
                <a:ea typeface="微软雅黑" panose="020B0503020204020204" pitchFamily="34" charset="-122"/>
              </a:rPr>
              <a:t>数据存储</a:t>
            </a:r>
            <a:endParaRPr lang="zh-CN" altLang="en-US" sz="2000" dirty="0">
              <a:latin typeface="微软雅黑" panose="020B0503020204020204" pitchFamily="34" charset="-122"/>
              <a:ea typeface="微软雅黑" panose="020B0503020204020204" pitchFamily="34" charset="-122"/>
            </a:endParaRPr>
          </a:p>
          <a:p>
            <a:pPr marL="342900" indent="-342900">
              <a:lnSpc>
                <a:spcPct val="200000"/>
              </a:lnSpc>
              <a:buFont typeface="Arial" panose="020B0604020202090204" pitchFamily="34" charset="0"/>
              <a:buChar char="•"/>
            </a:pPr>
            <a:r>
              <a:rPr lang="zh-CN" altLang="en-US" sz="2000" dirty="0">
                <a:latin typeface="微软雅黑" panose="020B0503020204020204" pitchFamily="34" charset="-122"/>
                <a:ea typeface="微软雅黑" panose="020B0503020204020204" pitchFamily="34" charset="-122"/>
              </a:rPr>
              <a:t>问题到知识图谱的语义关联</a:t>
            </a:r>
            <a:endParaRPr lang="zh-CN" altLang="en-US" sz="2000" dirty="0">
              <a:latin typeface="微软雅黑" panose="020B0503020204020204" pitchFamily="34" charset="-122"/>
              <a:ea typeface="微软雅黑" panose="020B0503020204020204" pitchFamily="34" charset="-122"/>
            </a:endParaRPr>
          </a:p>
          <a:p>
            <a:pPr marL="342900" indent="-342900">
              <a:lnSpc>
                <a:spcPct val="200000"/>
              </a:lnSpc>
              <a:buFont typeface="Arial" panose="020B0604020202090204" pitchFamily="34" charset="0"/>
              <a:buChar char="•"/>
            </a:pPr>
            <a:r>
              <a:rPr lang="zh-CN" altLang="en-US" sz="2000" dirty="0">
                <a:latin typeface="微软雅黑" panose="020B0503020204020204" pitchFamily="34" charset="-122"/>
                <a:ea typeface="微软雅黑" panose="020B0503020204020204" pitchFamily="34" charset="-122"/>
              </a:rPr>
              <a:t>答案搜索并组装</a:t>
            </a:r>
            <a:endParaRPr lang="zh-CN" altLang="en-US" sz="2000" dirty="0">
              <a:latin typeface="微软雅黑" panose="020B0503020204020204" pitchFamily="34" charset="-122"/>
              <a:ea typeface="微软雅黑" panose="020B0503020204020204" pitchFamily="34" charset="-122"/>
            </a:endParaRPr>
          </a:p>
          <a:p>
            <a:pPr marL="342900" indent="-342900">
              <a:lnSpc>
                <a:spcPct val="200000"/>
              </a:lnSpc>
              <a:buFont typeface="Arial" panose="020B0604020202090204" pitchFamily="34" charset="0"/>
              <a:buChar char="•"/>
            </a:pPr>
            <a:r>
              <a:rPr lang="zh-CN" altLang="en-US" sz="2000" dirty="0">
                <a:latin typeface="微软雅黑" panose="020B0503020204020204" pitchFamily="34" charset="-122"/>
                <a:ea typeface="微软雅黑" panose="020B0503020204020204" pitchFamily="34" charset="-122"/>
              </a:rPr>
              <a:t>前端展示</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nvSpPr>
        <p:spPr>
          <a:xfrm>
            <a:off x="980440" y="1170940"/>
            <a:ext cx="1731010" cy="460375"/>
          </a:xfrm>
          <a:prstGeom prst="rect">
            <a:avLst/>
          </a:prstGeom>
          <a:noFill/>
        </p:spPr>
        <p:txBody>
          <a:bodyPr wrap="square" rtlCol="0">
            <a:spAutoFit/>
          </a:bodyPr>
          <a:p>
            <a:r>
              <a:rPr lang="zh-CN" altLang="en-US" sz="2400" dirty="0">
                <a:latin typeface="黑体" panose="02010609060101010101" pitchFamily="49" charset="-122"/>
                <a:ea typeface="黑体" panose="02010609060101010101" pitchFamily="49" charset="-122"/>
              </a:rPr>
              <a:t>非功能需求</a:t>
            </a:r>
            <a:endParaRPr lang="zh-CN" altLang="en-US" sz="2400" dirty="0">
              <a:latin typeface="黑体" panose="02010609060101010101" pitchFamily="49" charset="-122"/>
              <a:ea typeface="黑体" panose="02010609060101010101" pitchFamily="49" charset="-122"/>
            </a:endParaRPr>
          </a:p>
        </p:txBody>
      </p:sp>
      <p:sp>
        <p:nvSpPr>
          <p:cNvPr id="5" name="文本框 4"/>
          <p:cNvSpPr txBox="1"/>
          <p:nvPr/>
        </p:nvSpPr>
        <p:spPr>
          <a:xfrm>
            <a:off x="991696" y="1789660"/>
            <a:ext cx="6096000" cy="4399915"/>
          </a:xfrm>
          <a:prstGeom prst="rect">
            <a:avLst/>
          </a:prstGeom>
          <a:noFill/>
        </p:spPr>
        <p:txBody>
          <a:bodyPr wrap="square">
            <a:spAutoFit/>
          </a:bodyPr>
          <a:p>
            <a:pPr marL="342900" indent="-342900">
              <a:lnSpc>
                <a:spcPct val="200000"/>
              </a:lnSpc>
              <a:buFont typeface="Arial" panose="020B0604020202090204" pitchFamily="34" charset="0"/>
              <a:buChar char="•"/>
            </a:pPr>
            <a:r>
              <a:rPr lang="zh-CN" altLang="en-US" sz="2000" dirty="0">
                <a:latin typeface="微软雅黑" panose="020B0503020204020204" pitchFamily="34" charset="-122"/>
                <a:ea typeface="微软雅黑" panose="020B0503020204020204" pitchFamily="34" charset="-122"/>
              </a:rPr>
              <a:t>实时性</a:t>
            </a:r>
            <a:endParaRPr lang="zh-CN" altLang="en-US" sz="2000" dirty="0">
              <a:latin typeface="微软雅黑" panose="020B0503020204020204" pitchFamily="34" charset="-122"/>
              <a:ea typeface="微软雅黑" panose="020B0503020204020204" pitchFamily="34" charset="-122"/>
            </a:endParaRPr>
          </a:p>
          <a:p>
            <a:pPr marL="342900" indent="-342900">
              <a:lnSpc>
                <a:spcPct val="200000"/>
              </a:lnSpc>
              <a:buFont typeface="Arial" panose="020B0604020202090204" pitchFamily="34" charset="0"/>
              <a:buChar char="•"/>
            </a:pPr>
            <a:r>
              <a:rPr lang="zh-CN" altLang="en-US" sz="2000" dirty="0">
                <a:latin typeface="微软雅黑" panose="020B0503020204020204" pitchFamily="34" charset="-122"/>
                <a:ea typeface="微软雅黑" panose="020B0503020204020204" pitchFamily="34" charset="-122"/>
              </a:rPr>
              <a:t>并发性</a:t>
            </a:r>
            <a:endParaRPr lang="zh-CN" altLang="en-US" sz="2000" dirty="0">
              <a:latin typeface="微软雅黑" panose="020B0503020204020204" pitchFamily="34" charset="-122"/>
              <a:ea typeface="微软雅黑" panose="020B0503020204020204" pitchFamily="34" charset="-122"/>
            </a:endParaRPr>
          </a:p>
          <a:p>
            <a:pPr marL="342900" indent="-342900">
              <a:lnSpc>
                <a:spcPct val="200000"/>
              </a:lnSpc>
              <a:buFont typeface="Arial" panose="020B0604020202090204" pitchFamily="34" charset="0"/>
              <a:buChar char="•"/>
            </a:pPr>
            <a:r>
              <a:rPr lang="zh-CN" altLang="en-US" sz="2000" dirty="0">
                <a:latin typeface="微软雅黑" panose="020B0503020204020204" pitchFamily="34" charset="-122"/>
                <a:ea typeface="微软雅黑" panose="020B0503020204020204" pitchFamily="34" charset="-122"/>
              </a:rPr>
              <a:t>系统容错率</a:t>
            </a:r>
            <a:endParaRPr lang="zh-CN" altLang="en-US" sz="2000" dirty="0">
              <a:latin typeface="微软雅黑" panose="020B0503020204020204" pitchFamily="34" charset="-122"/>
              <a:ea typeface="微软雅黑" panose="020B0503020204020204" pitchFamily="34" charset="-122"/>
            </a:endParaRPr>
          </a:p>
          <a:p>
            <a:pPr marL="342900" indent="-342900">
              <a:lnSpc>
                <a:spcPct val="200000"/>
              </a:lnSpc>
              <a:buFont typeface="Arial" panose="020B0604020202090204" pitchFamily="34" charset="0"/>
              <a:buChar char="•"/>
            </a:pPr>
            <a:r>
              <a:rPr lang="zh-CN" altLang="en-US" sz="2000" dirty="0">
                <a:latin typeface="微软雅黑" panose="020B0503020204020204" pitchFamily="34" charset="-122"/>
                <a:ea typeface="微软雅黑" panose="020B0503020204020204" pitchFamily="34" charset="-122"/>
              </a:rPr>
              <a:t>用户界面友好性</a:t>
            </a:r>
            <a:endParaRPr lang="zh-CN" altLang="en-US" sz="2000" dirty="0">
              <a:latin typeface="微软雅黑" panose="020B0503020204020204" pitchFamily="34" charset="-122"/>
              <a:ea typeface="微软雅黑" panose="020B0503020204020204" pitchFamily="34" charset="-122"/>
            </a:endParaRPr>
          </a:p>
          <a:p>
            <a:pPr marL="342900" indent="-342900">
              <a:lnSpc>
                <a:spcPct val="200000"/>
              </a:lnSpc>
              <a:buFont typeface="Arial" panose="020B0604020202090204" pitchFamily="34" charset="0"/>
              <a:buChar char="•"/>
            </a:pPr>
            <a:r>
              <a:rPr lang="zh-CN" altLang="en-US" sz="2000" dirty="0">
                <a:latin typeface="微软雅黑" panose="020B0503020204020204" pitchFamily="34" charset="-122"/>
                <a:ea typeface="微软雅黑" panose="020B0503020204020204" pitchFamily="34" charset="-122"/>
              </a:rPr>
              <a:t>健壮性</a:t>
            </a:r>
            <a:endParaRPr lang="zh-CN" altLang="en-US" sz="2000" dirty="0">
              <a:latin typeface="微软雅黑" panose="020B0503020204020204" pitchFamily="34" charset="-122"/>
              <a:ea typeface="微软雅黑" panose="020B0503020204020204" pitchFamily="34" charset="-122"/>
            </a:endParaRPr>
          </a:p>
          <a:p>
            <a:pPr marL="342900" indent="-342900">
              <a:lnSpc>
                <a:spcPct val="200000"/>
              </a:lnSpc>
              <a:buFont typeface="Arial" panose="020B0604020202090204" pitchFamily="34" charset="0"/>
              <a:buChar char="•"/>
            </a:pPr>
            <a:r>
              <a:rPr lang="zh-CN" altLang="en-US" sz="2000" dirty="0">
                <a:latin typeface="微软雅黑" panose="020B0503020204020204" pitchFamily="34" charset="-122"/>
                <a:ea typeface="微软雅黑" panose="020B0503020204020204" pitchFamily="34" charset="-122"/>
              </a:rPr>
              <a:t>系统兼容性要求</a:t>
            </a:r>
            <a:endParaRPr lang="zh-CN" altLang="en-US" sz="2000" dirty="0">
              <a:latin typeface="微软雅黑" panose="020B0503020204020204" pitchFamily="34" charset="-122"/>
              <a:ea typeface="微软雅黑" panose="020B0503020204020204" pitchFamily="34" charset="-122"/>
            </a:endParaRPr>
          </a:p>
          <a:p>
            <a:pPr marL="342900" indent="-342900">
              <a:lnSpc>
                <a:spcPct val="200000"/>
              </a:lnSpc>
              <a:buFont typeface="Arial" panose="020B0604020202090204" pitchFamily="34" charset="0"/>
              <a:buChar char="•"/>
            </a:pPr>
            <a:r>
              <a:rPr lang="zh-CN" altLang="en-US" sz="2000" dirty="0">
                <a:latin typeface="微软雅黑" panose="020B0503020204020204" pitchFamily="34" charset="-122"/>
                <a:ea typeface="微软雅黑" panose="020B0503020204020204" pitchFamily="34" charset="-122"/>
              </a:rPr>
              <a:t>故障处理要求</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521527"/>
            <a:ext cx="12189600" cy="1570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026457" y="2952675"/>
            <a:ext cx="6136686" cy="707886"/>
          </a:xfrm>
          <a:prstGeom prst="rect">
            <a:avLst/>
          </a:prstGeom>
          <a:noFill/>
        </p:spPr>
        <p:txBody>
          <a:bodyPr wrap="square" rtlCol="0" anchor="b" anchorCtr="0">
            <a:spAutoFit/>
          </a:bodyPr>
          <a:lstStyle/>
          <a:p>
            <a:pPr algn="ctr"/>
            <a:r>
              <a:rPr lang="en-US" altLang="zh-CN" sz="4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02.</a:t>
            </a:r>
            <a:r>
              <a:rPr lang="zh-CN" altLang="en-US" sz="4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设计思路和技术路线</a:t>
            </a:r>
            <a:endParaRPr lang="zh-CN" altLang="en-US" sz="4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2257</Words>
  <Application>WPS 演示</Application>
  <PresentationFormat>宽屏</PresentationFormat>
  <Paragraphs>174</Paragraphs>
  <Slides>31</Slides>
  <Notes>7</Notes>
  <HiddenSlides>0</HiddenSlides>
  <MMClips>1</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31</vt:i4>
      </vt:variant>
    </vt:vector>
  </HeadingPairs>
  <TitlesOfParts>
    <vt:vector size="52" baseType="lpstr">
      <vt:lpstr>Arial</vt:lpstr>
      <vt:lpstr>方正书宋_GBK</vt:lpstr>
      <vt:lpstr>Wingdings</vt:lpstr>
      <vt:lpstr>微软雅黑</vt:lpstr>
      <vt:lpstr>汉仪旗黑</vt:lpstr>
      <vt:lpstr>黑体</vt:lpstr>
      <vt:lpstr>汉仪中黑KW</vt:lpstr>
      <vt:lpstr>Open Sans</vt:lpstr>
      <vt:lpstr>-apple-system</vt:lpstr>
      <vt:lpstr>Thonburi</vt:lpstr>
      <vt:lpstr>Times New Roman</vt:lpstr>
      <vt:lpstr>华文行楷</vt:lpstr>
      <vt:lpstr>行楷-简</vt:lpstr>
      <vt:lpstr>等线</vt:lpstr>
      <vt:lpstr>汉仪中等线KW</vt:lpstr>
      <vt:lpstr>宋体</vt:lpstr>
      <vt:lpstr>Arial Unicode MS</vt:lpstr>
      <vt:lpstr>等线 Light</vt:lpstr>
      <vt:lpstr>苹方-简</vt:lpstr>
      <vt:lpstr>汉仪书宋二KW</vt:lpstr>
      <vt:lpstr>Office 主题​​</vt:lpstr>
      <vt:lpstr>基于知识图谱的人机对话系统设计 结题答辩</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基于知识图谱的人机对话系统设计 结题答辩</dc:title>
  <dc:creator>郭 亚杰</dc:creator>
  <cp:lastModifiedBy>hechao</cp:lastModifiedBy>
  <cp:revision>69</cp:revision>
  <dcterms:created xsi:type="dcterms:W3CDTF">2021-07-23T16:40:28Z</dcterms:created>
  <dcterms:modified xsi:type="dcterms:W3CDTF">2021-07-23T16:40:28Z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2052-3.7.0.5929</vt:lpwstr>
  </property>
</Properties>
</file>